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avi" ContentType="video/x-msvideo"/>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Lst>
  <p:notesMasterIdLst>
    <p:notesMasterId r:id="rId23"/>
  </p:notesMasterIdLst>
  <p:handoutMasterIdLst>
    <p:handoutMasterId r:id="rId24"/>
  </p:handoutMasterIdLst>
  <p:sldIdLst>
    <p:sldId id="347" r:id="rId5"/>
    <p:sldId id="437" r:id="rId6"/>
    <p:sldId id="406" r:id="rId7"/>
    <p:sldId id="407" r:id="rId8"/>
    <p:sldId id="432" r:id="rId9"/>
    <p:sldId id="416" r:id="rId10"/>
    <p:sldId id="404" r:id="rId11"/>
    <p:sldId id="433" r:id="rId12"/>
    <p:sldId id="436" r:id="rId13"/>
    <p:sldId id="408" r:id="rId14"/>
    <p:sldId id="438" r:id="rId15"/>
    <p:sldId id="413" r:id="rId16"/>
    <p:sldId id="398" r:id="rId17"/>
    <p:sldId id="396" r:id="rId18"/>
    <p:sldId id="431" r:id="rId19"/>
    <p:sldId id="435" r:id="rId20"/>
    <p:sldId id="427" r:id="rId21"/>
    <p:sldId id="389" r:id="rId2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orient="horz" pos="2160" userDrawn="1">
          <p15:clr>
            <a:srgbClr val="A4A3A4"/>
          </p15:clr>
        </p15:guide>
        <p15:guide id="3" pos="2880">
          <p15:clr>
            <a:srgbClr val="A4A3A4"/>
          </p15:clr>
        </p15:guide>
      </p15:sldGuideLst>
    </p:ext>
    <p:ext uri="{2D200454-40CA-4A62-9FC3-DE9A4176ACB9}">
      <p15:notesGuideLst xmlns:p15="http://schemas.microsoft.com/office/powerpoint/2012/main">
        <p15:guide id="1" orient="horz" pos="2905"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amlal, Madhava " initials="SM"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DD9"/>
    <a:srgbClr val="0038A9"/>
    <a:srgbClr val="BFBFBF"/>
    <a:srgbClr val="CA5042"/>
    <a:srgbClr val="007934"/>
    <a:srgbClr val="90A6DD"/>
    <a:srgbClr val="00A9E0"/>
    <a:srgbClr val="6987D1"/>
    <a:srgbClr val="37ABFF"/>
    <a:srgbClr val="5E6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2" autoAdjust="0"/>
    <p:restoredTop sz="94434" autoAdjust="0"/>
  </p:normalViewPr>
  <p:slideViewPr>
    <p:cSldViewPr snapToGrid="0" showGuides="1">
      <p:cViewPr varScale="1">
        <p:scale>
          <a:sx n="138" d="100"/>
          <a:sy n="138" d="100"/>
        </p:scale>
        <p:origin x="690" y="114"/>
      </p:cViewPr>
      <p:guideLst>
        <p:guide orient="horz" pos="3600"/>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56" d="100"/>
          <a:sy n="56" d="100"/>
        </p:scale>
        <p:origin x="2442" y="72"/>
      </p:cViewPr>
      <p:guideLst>
        <p:guide orient="horz" pos="2905"/>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3439695018152401"/>
          <c:y val="8.6922893724382097E-2"/>
        </c:manualLayout>
      </c:layout>
      <c:overlay val="1"/>
      <c:txPr>
        <a:bodyPr/>
        <a:lstStyle/>
        <a:p>
          <a:pPr>
            <a:defRPr>
              <a:solidFill>
                <a:schemeClr val="tx1"/>
              </a:solidFill>
            </a:defRPr>
          </a:pPr>
          <a:endParaRPr lang="en-US"/>
        </a:p>
      </c:txPr>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Sheet1!$B$5</c:f>
              <c:strCache>
                <c:ptCount val="1"/>
                <c:pt idx="0">
                  <c:v>MFIX Citations/year</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Sheet1!$A$6:$A$17</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Sheet1!$B$6:$B$17</c:f>
              <c:numCache>
                <c:formatCode>General</c:formatCode>
                <c:ptCount val="12"/>
                <c:pt idx="0">
                  <c:v>2</c:v>
                </c:pt>
                <c:pt idx="1">
                  <c:v>9</c:v>
                </c:pt>
                <c:pt idx="2">
                  <c:v>25</c:v>
                </c:pt>
                <c:pt idx="3">
                  <c:v>21</c:v>
                </c:pt>
                <c:pt idx="4">
                  <c:v>31</c:v>
                </c:pt>
                <c:pt idx="5">
                  <c:v>56</c:v>
                </c:pt>
                <c:pt idx="6">
                  <c:v>79</c:v>
                </c:pt>
                <c:pt idx="7">
                  <c:v>100</c:v>
                </c:pt>
                <c:pt idx="8">
                  <c:v>110</c:v>
                </c:pt>
                <c:pt idx="9">
                  <c:v>138</c:v>
                </c:pt>
                <c:pt idx="10">
                  <c:v>125</c:v>
                </c:pt>
                <c:pt idx="11">
                  <c:v>215</c:v>
                </c:pt>
              </c:numCache>
            </c:numRef>
          </c:val>
        </c:ser>
        <c:dLbls>
          <c:showLegendKey val="0"/>
          <c:showVal val="1"/>
          <c:showCatName val="0"/>
          <c:showSerName val="0"/>
          <c:showPercent val="0"/>
          <c:showBubbleSize val="0"/>
        </c:dLbls>
        <c:gapWidth val="75"/>
        <c:shape val="box"/>
        <c:axId val="153539584"/>
        <c:axId val="166820656"/>
        <c:axId val="0"/>
      </c:bar3DChart>
      <c:catAx>
        <c:axId val="153539584"/>
        <c:scaling>
          <c:orientation val="minMax"/>
        </c:scaling>
        <c:delete val="0"/>
        <c:axPos val="b"/>
        <c:numFmt formatCode="General" sourceLinked="1"/>
        <c:majorTickMark val="none"/>
        <c:minorTickMark val="none"/>
        <c:tickLblPos val="nextTo"/>
        <c:txPr>
          <a:bodyPr/>
          <a:lstStyle/>
          <a:p>
            <a:pPr>
              <a:defRPr sz="1200" b="1"/>
            </a:pPr>
            <a:endParaRPr lang="en-US"/>
          </a:p>
        </c:txPr>
        <c:crossAx val="166820656"/>
        <c:crosses val="autoZero"/>
        <c:auto val="1"/>
        <c:lblAlgn val="ctr"/>
        <c:lblOffset val="100"/>
        <c:noMultiLvlLbl val="0"/>
      </c:catAx>
      <c:valAx>
        <c:axId val="166820656"/>
        <c:scaling>
          <c:orientation val="minMax"/>
        </c:scaling>
        <c:delete val="0"/>
        <c:axPos val="l"/>
        <c:majorGridlines/>
        <c:numFmt formatCode="General" sourceLinked="1"/>
        <c:majorTickMark val="cross"/>
        <c:minorTickMark val="none"/>
        <c:tickLblPos val="nextTo"/>
        <c:txPr>
          <a:bodyPr/>
          <a:lstStyle/>
          <a:p>
            <a:pPr>
              <a:defRPr sz="1400" b="1"/>
            </a:pPr>
            <a:endParaRPr lang="en-US"/>
          </a:p>
        </c:txPr>
        <c:crossAx val="153539584"/>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29" tIns="46215" rIns="92429" bIns="46215" rtlCol="0"/>
          <a:lstStyle>
            <a:lvl1pPr algn="l">
              <a:defRPr sz="1100"/>
            </a:lvl1pPr>
          </a:lstStyle>
          <a:p>
            <a:endParaRPr lang="en-US" dirty="0"/>
          </a:p>
        </p:txBody>
      </p:sp>
      <p:sp>
        <p:nvSpPr>
          <p:cNvPr id="3" name="Date Placeholder 2"/>
          <p:cNvSpPr>
            <a:spLocks noGrp="1"/>
          </p:cNvSpPr>
          <p:nvPr>
            <p:ph type="dt" sz="quarter" idx="1"/>
          </p:nvPr>
        </p:nvSpPr>
        <p:spPr>
          <a:xfrm>
            <a:off x="3898101" y="0"/>
            <a:ext cx="2982119" cy="464820"/>
          </a:xfrm>
          <a:prstGeom prst="rect">
            <a:avLst/>
          </a:prstGeom>
        </p:spPr>
        <p:txBody>
          <a:bodyPr vert="horz" lIns="92429" tIns="46215" rIns="92429" bIns="46215" rtlCol="0"/>
          <a:lstStyle>
            <a:lvl1pPr algn="r">
              <a:defRPr sz="1100"/>
            </a:lvl1pPr>
          </a:lstStyle>
          <a:p>
            <a:fld id="{D5C529C5-B75E-45E8-BAE2-97A170D3994A}" type="datetimeFigureOut">
              <a:rPr lang="en-US" smtClean="0"/>
              <a:t>8/17/2015</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2429" tIns="46215" rIns="92429" bIns="46215" rtlCol="0" anchor="b"/>
          <a:lstStyle>
            <a:lvl1pPr algn="l">
              <a:defRPr sz="1100"/>
            </a:lvl1pPr>
          </a:lstStyle>
          <a:p>
            <a:endParaRPr lang="en-US" dirty="0"/>
          </a:p>
        </p:txBody>
      </p:sp>
      <p:sp>
        <p:nvSpPr>
          <p:cNvPr id="5" name="Slide Number Placeholder 4"/>
          <p:cNvSpPr>
            <a:spLocks noGrp="1"/>
          </p:cNvSpPr>
          <p:nvPr>
            <p:ph type="sldNum" sz="quarter" idx="3"/>
          </p:nvPr>
        </p:nvSpPr>
        <p:spPr>
          <a:xfrm>
            <a:off x="3898101" y="8829967"/>
            <a:ext cx="2982119" cy="464820"/>
          </a:xfrm>
          <a:prstGeom prst="rect">
            <a:avLst/>
          </a:prstGeom>
        </p:spPr>
        <p:txBody>
          <a:bodyPr vert="horz" lIns="92429" tIns="46215" rIns="92429" bIns="46215" rtlCol="0" anchor="b"/>
          <a:lstStyle>
            <a:lvl1pPr algn="r">
              <a:defRPr sz="1100"/>
            </a:lvl1pPr>
          </a:lstStyle>
          <a:p>
            <a:fld id="{0258F618-4935-472A-91D2-3F31A83DDFBC}" type="slidenum">
              <a:rPr lang="en-US" smtClean="0"/>
              <a:t>‹#›</a:t>
            </a:fld>
            <a:endParaRPr lang="en-US" dirty="0"/>
          </a:p>
        </p:txBody>
      </p:sp>
    </p:spTree>
    <p:extLst>
      <p:ext uri="{BB962C8B-B14F-4D97-AF65-F5344CB8AC3E}">
        <p14:creationId xmlns:p14="http://schemas.microsoft.com/office/powerpoint/2010/main" val="3980512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29" tIns="46215" rIns="92429" bIns="46215" rtlCol="0"/>
          <a:lstStyle>
            <a:lvl1pPr algn="l">
              <a:defRPr sz="1100"/>
            </a:lvl1pPr>
          </a:lstStyle>
          <a:p>
            <a:endParaRPr lang="en-US" dirty="0"/>
          </a:p>
        </p:txBody>
      </p:sp>
      <p:sp>
        <p:nvSpPr>
          <p:cNvPr id="3" name="Date Placeholder 2"/>
          <p:cNvSpPr>
            <a:spLocks noGrp="1"/>
          </p:cNvSpPr>
          <p:nvPr>
            <p:ph type="dt" idx="1"/>
          </p:nvPr>
        </p:nvSpPr>
        <p:spPr>
          <a:xfrm>
            <a:off x="3898101" y="0"/>
            <a:ext cx="2982119" cy="464820"/>
          </a:xfrm>
          <a:prstGeom prst="rect">
            <a:avLst/>
          </a:prstGeom>
        </p:spPr>
        <p:txBody>
          <a:bodyPr vert="horz" lIns="92429" tIns="46215" rIns="92429" bIns="46215" rtlCol="0"/>
          <a:lstStyle>
            <a:lvl1pPr algn="r">
              <a:defRPr sz="1100"/>
            </a:lvl1pPr>
          </a:lstStyle>
          <a:p>
            <a:fld id="{05BB1F99-7760-49B9-8A74-61C41F141F65}" type="datetimeFigureOut">
              <a:rPr lang="en-US" smtClean="0"/>
              <a:pPr/>
              <a:t>8/17/2015</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429" tIns="46215" rIns="92429" bIns="46215"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29" tIns="46215" rIns="92429" bIns="462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2982119" cy="464820"/>
          </a:xfrm>
          <a:prstGeom prst="rect">
            <a:avLst/>
          </a:prstGeom>
        </p:spPr>
        <p:txBody>
          <a:bodyPr vert="horz" lIns="92429" tIns="46215" rIns="92429" bIns="46215" rtlCol="0" anchor="b"/>
          <a:lstStyle>
            <a:lvl1pPr algn="l">
              <a:defRPr sz="1100"/>
            </a:lvl1pPr>
          </a:lstStyle>
          <a:p>
            <a:endParaRPr lang="en-US" dirty="0"/>
          </a:p>
        </p:txBody>
      </p:sp>
      <p:sp>
        <p:nvSpPr>
          <p:cNvPr id="7" name="Slide Number Placeholder 6"/>
          <p:cNvSpPr>
            <a:spLocks noGrp="1"/>
          </p:cNvSpPr>
          <p:nvPr>
            <p:ph type="sldNum" sz="quarter" idx="5"/>
          </p:nvPr>
        </p:nvSpPr>
        <p:spPr>
          <a:xfrm>
            <a:off x="3898101" y="8829967"/>
            <a:ext cx="2982119" cy="464820"/>
          </a:xfrm>
          <a:prstGeom prst="rect">
            <a:avLst/>
          </a:prstGeom>
        </p:spPr>
        <p:txBody>
          <a:bodyPr vert="horz" lIns="92429" tIns="46215" rIns="92429" bIns="46215" rtlCol="0" anchor="b"/>
          <a:lstStyle>
            <a:lvl1pPr algn="r">
              <a:defRPr sz="1100"/>
            </a:lvl1pPr>
          </a:lstStyle>
          <a:p>
            <a:fld id="{5A5AD131-B7D6-47B0-BCAC-691D61DBDE58}" type="slidenum">
              <a:rPr lang="en-US" smtClean="0"/>
              <a:pPr/>
              <a:t>‹#›</a:t>
            </a:fld>
            <a:endParaRPr lang="en-US" dirty="0"/>
          </a:p>
        </p:txBody>
      </p:sp>
    </p:spTree>
    <p:extLst>
      <p:ext uri="{BB962C8B-B14F-4D97-AF65-F5344CB8AC3E}">
        <p14:creationId xmlns:p14="http://schemas.microsoft.com/office/powerpoint/2010/main" val="219074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_ENREF_64"/><Relationship Id="rId3" Type="http://schemas.openxmlformats.org/officeDocument/2006/relationships/hyperlink" Target="#_ENREF_63"/><Relationship Id="rId7" Type="http://schemas.openxmlformats.org/officeDocument/2006/relationships/hyperlink" Target="#_ENREF_63"/><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_ENREF_67"/><Relationship Id="rId5" Type="http://schemas.openxmlformats.org/officeDocument/2006/relationships/hyperlink" Target="#_ENREF_65"/><Relationship Id="rId10" Type="http://schemas.openxmlformats.org/officeDocument/2006/relationships/hyperlink" Target="#_ENREF_67"/><Relationship Id="rId4" Type="http://schemas.openxmlformats.org/officeDocument/2006/relationships/hyperlink" Target="#_ENREF_64"/><Relationship Id="rId9" Type="http://schemas.openxmlformats.org/officeDocument/2006/relationships/hyperlink" Target="#_ENREF_65"/></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5AD131-B7D6-47B0-BCAC-691D61DBDE58}" type="slidenum">
              <a:rPr lang="en-US" smtClean="0"/>
              <a:pPr/>
              <a:t>1</a:t>
            </a:fld>
            <a:endParaRPr lang="en-US" dirty="0"/>
          </a:p>
        </p:txBody>
      </p:sp>
    </p:spTree>
    <p:extLst>
      <p:ext uri="{BB962C8B-B14F-4D97-AF65-F5344CB8AC3E}">
        <p14:creationId xmlns:p14="http://schemas.microsoft.com/office/powerpoint/2010/main" val="365233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i="1" dirty="0"/>
              <a:t>MFIX-TFM simulation results of the Integrated Waste Treatment Facility Unit developed to process sodium-bearing waste stored at the Idaho Nuclear Technology and Engineering Treatment Center. </a:t>
            </a:r>
          </a:p>
          <a:p>
            <a:r>
              <a:rPr lang="en-US" sz="1100" i="1" dirty="0"/>
              <a:t>The void fraction isosurfaces in the fluidized bed illustrate bubble formation above the rail distributors. </a:t>
            </a:r>
          </a:p>
          <a:p>
            <a:r>
              <a:rPr lang="en-US" sz="1100" i="1" dirty="0"/>
              <a:t>The outlet gas composition matches well the experimental data.</a:t>
            </a:r>
          </a:p>
          <a:p>
            <a:endParaRPr lang="en-US" sz="1100" i="1" dirty="0"/>
          </a:p>
          <a:p>
            <a:r>
              <a:rPr lang="en-US" sz="2800" dirty="0"/>
              <a:t>Composition </a:t>
            </a:r>
          </a:p>
          <a:p>
            <a:pPr lvl="1"/>
            <a:r>
              <a:rPr lang="en-US" b="0" dirty="0" smtClean="0"/>
              <a:t>10 gas species (Soot, O</a:t>
            </a:r>
            <a:r>
              <a:rPr lang="en-US" b="0" baseline="-25000" dirty="0" smtClean="0"/>
              <a:t>2</a:t>
            </a:r>
            <a:r>
              <a:rPr lang="en-US" b="0" dirty="0" smtClean="0"/>
              <a:t>, CO, CO</a:t>
            </a:r>
            <a:r>
              <a:rPr lang="en-US" b="0" baseline="-25000" dirty="0" smtClean="0"/>
              <a:t>2</a:t>
            </a:r>
            <a:r>
              <a:rPr lang="en-US" b="0" dirty="0" smtClean="0"/>
              <a:t>, CH</a:t>
            </a:r>
            <a:r>
              <a:rPr lang="en-US" b="0" baseline="-25000" dirty="0" smtClean="0"/>
              <a:t>4</a:t>
            </a:r>
            <a:r>
              <a:rPr lang="en-US" b="0" dirty="0" smtClean="0"/>
              <a:t>, H</a:t>
            </a:r>
            <a:r>
              <a:rPr lang="en-US" b="0" baseline="-25000" dirty="0" smtClean="0"/>
              <a:t>2</a:t>
            </a:r>
            <a:r>
              <a:rPr lang="en-US" b="0" dirty="0" smtClean="0"/>
              <a:t>, H</a:t>
            </a:r>
            <a:r>
              <a:rPr lang="en-US" b="0" baseline="-25000" dirty="0" smtClean="0"/>
              <a:t>2</a:t>
            </a:r>
            <a:r>
              <a:rPr lang="en-US" b="0" dirty="0" smtClean="0"/>
              <a:t>O, N</a:t>
            </a:r>
            <a:r>
              <a:rPr lang="en-US" b="0" baseline="-25000" dirty="0" smtClean="0"/>
              <a:t>2</a:t>
            </a:r>
            <a:r>
              <a:rPr lang="en-US" b="0" dirty="0" smtClean="0"/>
              <a:t>, HCN, C</a:t>
            </a:r>
            <a:r>
              <a:rPr lang="en-US" b="0" baseline="-25000" dirty="0" smtClean="0"/>
              <a:t>2</a:t>
            </a:r>
            <a:r>
              <a:rPr lang="en-US" b="0" dirty="0" smtClean="0"/>
              <a:t>H</a:t>
            </a:r>
            <a:r>
              <a:rPr lang="en-US" b="0" baseline="-25000" dirty="0" smtClean="0"/>
              <a:t>6</a:t>
            </a:r>
            <a:r>
              <a:rPr lang="en-US" b="0" dirty="0" smtClean="0"/>
              <a:t>)</a:t>
            </a:r>
          </a:p>
          <a:p>
            <a:pPr lvl="1"/>
            <a:r>
              <a:rPr lang="en-US" b="0" dirty="0" smtClean="0"/>
              <a:t>2 solids phases: coal (C, volatile matter, moisture, ash) and Bauxite</a:t>
            </a:r>
          </a:p>
          <a:p>
            <a:pPr lvl="1"/>
            <a:r>
              <a:rPr lang="en-US" b="0" dirty="0" smtClean="0"/>
              <a:t>Total of 30 transport equations (continuity, momentum, energy, species)</a:t>
            </a:r>
          </a:p>
          <a:p>
            <a:pPr lvl="1"/>
            <a:endParaRPr lang="en-US" b="0" dirty="0" smtClean="0"/>
          </a:p>
          <a:p>
            <a:pPr lvl="0"/>
            <a:r>
              <a:rPr lang="en-US" b="0" dirty="0" smtClean="0"/>
              <a:t>The</a:t>
            </a:r>
            <a:r>
              <a:rPr lang="en-US" b="0" baseline="0" dirty="0" smtClean="0"/>
              <a:t> kinetics are implemented with C3M</a:t>
            </a:r>
            <a:endParaRPr lang="en-US" b="0" dirty="0" smtClean="0"/>
          </a:p>
          <a:p>
            <a:endParaRPr lang="en-US" sz="1100" dirty="0"/>
          </a:p>
          <a:p>
            <a:endParaRPr lang="en-US" sz="1100" dirty="0"/>
          </a:p>
          <a:p>
            <a:pPr defTabSz="874441"/>
            <a:r>
              <a:rPr lang="en-US" sz="1100" dirty="0"/>
              <a:t>Experimental data is coming from a spreadsheet Idaho folks sent back in May. The asymmetry comes from the </a:t>
            </a:r>
            <a:r>
              <a:rPr lang="en-US" sz="1100" dirty="0" err="1"/>
              <a:t>petcoke</a:t>
            </a:r>
            <a:r>
              <a:rPr lang="en-US" sz="1100" dirty="0"/>
              <a:t> inlet on the right-hand-side of the unit.</a:t>
            </a:r>
          </a:p>
          <a:p>
            <a:endParaRPr lang="en-US" sz="1100" dirty="0"/>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38324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 one fourth scale model Pulsed Jet</a:t>
            </a:r>
            <a:r>
              <a:rPr lang="en-US" baseline="0" dirty="0" smtClean="0"/>
              <a:t> mixing (PJM) Tank has been constructed at NETL to help in Design Verification the Pre-Treatment Facility at Hanford WA. This mixer operates by suction and discharge of the liquid inside the tank through the PJM’s continuously. The current goal is to identify the boundary of flow conditions, particle size, density and concentration for which the effect of particles on the vessel operation could be neglected or approximated by a modified liquid. To identify this Single Liquid Assumption regime we look at the variation of the velocity of the central up-wash jet and the overall mixing time (where conductivity is used as a proxy) upon addition of the solids. In the examples shown here we can see that upon addition of 0.5% of </a:t>
            </a:r>
            <a:r>
              <a:rPr lang="en-US" sz="1100" dirty="0"/>
              <a:t>10-80 micron Glass beads the steady state phase averaged velocity does not change in both at the PJM nozzle as well as at the central </a:t>
            </a:r>
            <a:r>
              <a:rPr lang="en-US" sz="1100" dirty="0" err="1"/>
              <a:t>upwash</a:t>
            </a:r>
            <a:r>
              <a:rPr lang="en-US" sz="1100" dirty="0"/>
              <a:t> region. The mixing time increases slightly from 11 to 16 PJM cycles but this is well within the allowable process variability. This data provides the proof of concept for the </a:t>
            </a:r>
            <a:r>
              <a:rPr lang="en-US" baseline="0" dirty="0" smtClean="0"/>
              <a:t>Single Liquid Assumption regime and more experiments will be conducted to identify the boundaries of this regime for the PJM mixing tank.</a:t>
            </a:r>
          </a:p>
          <a:p>
            <a:endParaRPr lang="en-US" baseline="0" dirty="0" smtClean="0"/>
          </a:p>
          <a:p>
            <a:r>
              <a:rPr lang="en-US" sz="1100" dirty="0"/>
              <a:t>We add 2% volume of </a:t>
            </a:r>
            <a:r>
              <a:rPr lang="en-US" sz="1100" dirty="0" err="1"/>
              <a:t>NaCl</a:t>
            </a:r>
            <a:r>
              <a:rPr lang="en-US" sz="1100" dirty="0"/>
              <a:t> solution to the bottom which has a higher specific gravity (1.18) and conductivity than water. As the PJM operates the central up-wash lifts the heavy </a:t>
            </a:r>
            <a:r>
              <a:rPr lang="en-US" sz="1100" dirty="0" err="1"/>
              <a:t>NaCl</a:t>
            </a:r>
            <a:r>
              <a:rPr lang="en-US" sz="1100" dirty="0"/>
              <a:t> solution and the conductivity is the proxy for mixing the higher specific gravity liquid. As time passes the conductivity measured by the probes near the top increases. </a:t>
            </a:r>
            <a:r>
              <a:rPr lang="en-US" sz="1100"/>
              <a:t>When the conductivity of the two probes match (red and blue curve join) we call that the mixing time (11 cycles for case 1 and 16 cycles for Case 2).</a:t>
            </a:r>
            <a:endParaRPr lang="en-US" baseline="0" dirty="0" smtClean="0"/>
          </a:p>
          <a:p>
            <a:endParaRPr lang="en-US" baseline="0" dirty="0" smtClean="0"/>
          </a:p>
          <a:p>
            <a:pPr rtl="0" eaLnBrk="1" fontAlgn="b" latinLnBrk="0" hangingPunct="1"/>
            <a:r>
              <a:rPr lang="en-US" sz="1100" dirty="0"/>
              <a:t>Case No</a:t>
            </a:r>
          </a:p>
          <a:p>
            <a:pPr rtl="0" eaLnBrk="1" fontAlgn="b" latinLnBrk="0" hangingPunct="1"/>
            <a:r>
              <a:rPr lang="en-US" sz="1100" dirty="0"/>
              <a:t>Solids</a:t>
            </a:r>
          </a:p>
          <a:p>
            <a:pPr rtl="0" eaLnBrk="1" fontAlgn="b" latinLnBrk="0" hangingPunct="1"/>
            <a:r>
              <a:rPr lang="en-US" sz="1100" dirty="0"/>
              <a:t>Simulant</a:t>
            </a:r>
          </a:p>
          <a:p>
            <a:pPr rtl="0" eaLnBrk="1" fontAlgn="ctr" latinLnBrk="0" hangingPunct="1"/>
            <a:r>
              <a:rPr lang="en-US" sz="1100" dirty="0"/>
              <a:t>1</a:t>
            </a:r>
          </a:p>
          <a:p>
            <a:pPr rtl="0" eaLnBrk="1" fontAlgn="ctr" latinLnBrk="0" hangingPunct="1"/>
            <a:r>
              <a:rPr lang="en-US" sz="1100" dirty="0"/>
              <a:t>None</a:t>
            </a:r>
          </a:p>
          <a:p>
            <a:pPr rtl="0" eaLnBrk="1" fontAlgn="ctr" latinLnBrk="0" hangingPunct="1"/>
            <a:r>
              <a:rPr lang="en-US" sz="1100" dirty="0"/>
              <a:t>2%</a:t>
            </a:r>
          </a:p>
          <a:p>
            <a:pPr rtl="0" eaLnBrk="1" fontAlgn="ctr" latinLnBrk="0" hangingPunct="1"/>
            <a:r>
              <a:rPr lang="en-US" sz="1100" dirty="0"/>
              <a:t>2</a:t>
            </a:r>
          </a:p>
          <a:p>
            <a:pPr rtl="0" eaLnBrk="1" fontAlgn="ctr" latinLnBrk="0" hangingPunct="1"/>
            <a:r>
              <a:rPr lang="en-US" sz="1100" dirty="0"/>
              <a:t>0.5% glass beads</a:t>
            </a:r>
            <a:br>
              <a:rPr lang="en-US" sz="1100" dirty="0"/>
            </a:br>
            <a:r>
              <a:rPr lang="en-US" sz="1100" dirty="0"/>
              <a:t> (10-80 micron) </a:t>
            </a:r>
          </a:p>
          <a:p>
            <a:pPr rtl="0" eaLnBrk="1" fontAlgn="ctr" latinLnBrk="0" hangingPunct="1"/>
            <a:r>
              <a:rPr lang="en-US" sz="1100" dirty="0"/>
              <a:t>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11</a:t>
            </a:fld>
            <a:endParaRPr lang="en-US" dirty="0"/>
          </a:p>
        </p:txBody>
      </p:sp>
    </p:spTree>
    <p:extLst>
      <p:ext uri="{BB962C8B-B14F-4D97-AF65-F5344CB8AC3E}">
        <p14:creationId xmlns:p14="http://schemas.microsoft.com/office/powerpoint/2010/main" val="227960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CFD is being</a:t>
            </a:r>
            <a:r>
              <a:rPr lang="en-US" baseline="0" dirty="0" smtClean="0"/>
              <a:t> accessed for its ability to simulate blending of miscible fluids in single phase pulse jet mixing vessels at the Hanford waste treatment plant being constructed at the Hanford site in order to immobilize of millions of gallons of legacy radioactive nuclear waste. On the left is a picture of the NETL testing facility. The test facility is a 1/4</a:t>
            </a:r>
            <a:r>
              <a:rPr lang="en-US" baseline="30000" dirty="0" smtClean="0"/>
              <a:t>th</a:t>
            </a:r>
            <a:r>
              <a:rPr lang="en-US" baseline="0" dirty="0" smtClean="0"/>
              <a:t> scale model of one of the single phase PJM vessels. Trim cells are used to mesh the system and requires about 1.7 million cells. The movie on the right shows a simulation at jet velocity of 8 m/s. The plot at the bottom shows the comparison of velocity measured in the </a:t>
            </a:r>
            <a:r>
              <a:rPr lang="en-US" baseline="0" dirty="0" err="1" smtClean="0"/>
              <a:t>upwash</a:t>
            </a:r>
            <a:r>
              <a:rPr lang="en-US" baseline="0" dirty="0" smtClean="0"/>
              <a:t> region with the numerical predictions. It can be seen that both the experimental measurements and CFD predictions are in excellent agreement. These simulations take about 5 </a:t>
            </a:r>
            <a:r>
              <a:rPr lang="en-US" baseline="0" dirty="0" err="1" smtClean="0"/>
              <a:t>hrs</a:t>
            </a:r>
            <a:r>
              <a:rPr lang="en-US" baseline="0" dirty="0" smtClean="0"/>
              <a:t> of wall clock time per PJM cycle. The current results are indicating to a promising role of CFD in the Hanford project. </a:t>
            </a:r>
            <a:endParaRPr lang="en-US" dirty="0"/>
          </a:p>
        </p:txBody>
      </p:sp>
      <p:sp>
        <p:nvSpPr>
          <p:cNvPr id="4" name="Slide Number Placeholder 3"/>
          <p:cNvSpPr>
            <a:spLocks noGrp="1"/>
          </p:cNvSpPr>
          <p:nvPr>
            <p:ph type="sldNum" sz="quarter" idx="10"/>
          </p:nvPr>
        </p:nvSpPr>
        <p:spPr/>
        <p:txBody>
          <a:bodyPr/>
          <a:lstStyle/>
          <a:p>
            <a:fld id="{322099C8-0FAB-415B-A3F0-70767D900F48}" type="slidenum">
              <a:rPr lang="en-US" smtClean="0"/>
              <a:t>12</a:t>
            </a:fld>
            <a:endParaRPr lang="en-US"/>
          </a:p>
        </p:txBody>
      </p:sp>
    </p:spTree>
    <p:extLst>
      <p:ext uri="{BB962C8B-B14F-4D97-AF65-F5344CB8AC3E}">
        <p14:creationId xmlns:p14="http://schemas.microsoft.com/office/powerpoint/2010/main" val="238607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dirty="0" smtClean="0"/>
              <a:t>Version 0.1 Released June 5, 2015</a:t>
            </a:r>
          </a:p>
          <a:p>
            <a:r>
              <a:rPr lang="en-US" dirty="0" smtClean="0"/>
              <a:t>The MFIX-GUI</a:t>
            </a:r>
            <a:r>
              <a:rPr lang="en-US" baseline="0" dirty="0" smtClean="0"/>
              <a:t> is a tool to help create, run, and post process MFIX simulations. The GUI is written in Python and runs on Linux as well as windows (probably OSX too). Notable features include; mfix.dat file specific editor, documentation viewer, grid/condition editor, plots, and an internal console. Source code and system specific binaries are available for download at the MFIX website. Three tutorial videos are available on YouTube, showing how to use the features of the GUI and setup two models including a 2D fluid bed with a jet in the middle and single phase flow around a sphere defined with an STL file in less than 30 minutes. Future development plans include; DEM and PIC support, post processing tools, real-time model interaction, design of experiments and optimization tools.</a:t>
            </a:r>
          </a:p>
          <a:p>
            <a:endParaRPr lang="en-US" baseline="0" dirty="0" smtClean="0"/>
          </a:p>
          <a:p>
            <a:r>
              <a:rPr lang="en-US" baseline="0" dirty="0" smtClean="0"/>
              <a:t>Stanford Bunny, a standard high resolution computer graphics file for testing out capabilities; This STL file was used to generate a grid and calculate the flow around the bunny.</a:t>
            </a:r>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13</a:t>
            </a:fld>
            <a:endParaRPr lang="en-US" dirty="0"/>
          </a:p>
        </p:txBody>
      </p:sp>
    </p:spTree>
    <p:extLst>
      <p:ext uri="{BB962C8B-B14F-4D97-AF65-F5344CB8AC3E}">
        <p14:creationId xmlns:p14="http://schemas.microsoft.com/office/powerpoint/2010/main" val="558560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MFIX Verification and Validation Manual is a documentation of the different verification and validation tests available with the MFIX suite of software. The goal of the verification test cases is to perform systematic verification of various features available in the code for correctness and numerical accuracy. A few validation cases are also provided to assess the suitability of the physical models implemented within MFIX. The V&amp;V Manual also serves as the guide for periodic and automated testing of the software by the developers.</a:t>
            </a:r>
          </a:p>
          <a:p>
            <a:endParaRPr lang="en-US" sz="1100" dirty="0"/>
          </a:p>
          <a:p>
            <a:r>
              <a:rPr lang="en-US" sz="1100" dirty="0"/>
              <a:t>Cases shown cover lid-driven square cavity (Ghia), , single phase </a:t>
            </a:r>
            <a:r>
              <a:rPr lang="en-US" sz="1100" dirty="0" err="1"/>
              <a:t>Poiseuille</a:t>
            </a:r>
            <a:r>
              <a:rPr lang="en-US" sz="1100" dirty="0"/>
              <a:t> flow, the method of manufactured solutions (MMS), MFIX-DEM collision and interpolations tests.</a:t>
            </a:r>
          </a:p>
          <a:p>
            <a:endParaRPr lang="en-US" sz="1100"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14</a:t>
            </a:fld>
            <a:endParaRPr lang="en-US" dirty="0"/>
          </a:p>
        </p:txBody>
      </p:sp>
    </p:spTree>
    <p:extLst>
      <p:ext uri="{BB962C8B-B14F-4D97-AF65-F5344CB8AC3E}">
        <p14:creationId xmlns:p14="http://schemas.microsoft.com/office/powerpoint/2010/main" val="3613503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NETL’s open source multiphase</a:t>
            </a:r>
            <a:r>
              <a:rPr lang="en-US" baseline="0" dirty="0" smtClean="0"/>
              <a:t> CFD code MFIX has been significantly enhanced recently. The code has become bigger by incorporating multiple simulation capabilities (MFIX-TFM, MFIX-DEM, MFIX-PIC, MFIX-hybrid). During the last quarter the speed of MFIX-DEM was increased by a factor of 10. MFIX-GUI provides better usability features through a graphical user interface, and MFIX has better capabilities to handle complex geometries. The animations show examples of recent applications such as the Integrated Waste Treatment Unit and chemical looping Reactor. </a:t>
            </a:r>
          </a:p>
          <a:p>
            <a:endParaRPr lang="en-US" baseline="0" dirty="0" smtClean="0"/>
          </a:p>
          <a:p>
            <a:pPr defTabSz="874441">
              <a:defRPr/>
            </a:pPr>
            <a:r>
              <a:rPr lang="en-US" sz="1100" i="1" dirty="0"/>
              <a:t>Statistics obtained from Web of Science citation report using a basic topic search for ‘MFIX’ or ‘Multiphase flow with interphase exchange”. (5/22/2014)</a:t>
            </a:r>
          </a:p>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15</a:t>
            </a:fld>
            <a:endParaRPr lang="en-US"/>
          </a:p>
        </p:txBody>
      </p:sp>
    </p:spTree>
    <p:extLst>
      <p:ext uri="{BB962C8B-B14F-4D97-AF65-F5344CB8AC3E}">
        <p14:creationId xmlns:p14="http://schemas.microsoft.com/office/powerpoint/2010/main" val="1719929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17</a:t>
            </a:fld>
            <a:endParaRPr lang="en-US"/>
          </a:p>
        </p:txBody>
      </p:sp>
    </p:spTree>
    <p:extLst>
      <p:ext uri="{BB962C8B-B14F-4D97-AF65-F5344CB8AC3E}">
        <p14:creationId xmlns:p14="http://schemas.microsoft.com/office/powerpoint/2010/main" val="3106194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28760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619">
              <a:defRPr/>
            </a:pPr>
            <a:endParaRPr lang="en-US" b="0" dirty="0"/>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18310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sz="1100" dirty="0"/>
              <a:t>Carbon capturing phenomenon from a flue gas mixture (N</a:t>
            </a:r>
            <a:r>
              <a:rPr lang="en-US" sz="1100" baseline="-25000" dirty="0"/>
              <a:t>2</a:t>
            </a:r>
            <a:r>
              <a:rPr lang="en-US" sz="1100" dirty="0"/>
              <a:t>:CO</a:t>
            </a:r>
            <a:r>
              <a:rPr lang="en-US" sz="1100" baseline="-25000" dirty="0"/>
              <a:t>2</a:t>
            </a:r>
            <a:r>
              <a:rPr lang="en-US" sz="1100" dirty="0"/>
              <a:t> = 80:20) using amine- impregnated </a:t>
            </a:r>
            <a:r>
              <a:rPr lang="en-US" sz="1100" dirty="0" err="1"/>
              <a:t>mesoporous</a:t>
            </a:r>
            <a:r>
              <a:rPr lang="en-US" sz="1100" dirty="0"/>
              <a:t> sorbent (NETL-32D) was investigated in a small scale batch unit at ambient temperature and pressure. The variation of local bed temperature at different axial location of the bed, pressure drop across the bed, carbon breakthrough and adsorption capacity as a function of moisture content, bed heights and flow rates under both fixed bed and bubbling bed was reported. Further, an interconnections among the different parameters like pressure drop, temperature and carbon breakthrough were analyzed based on the time scale, which also depends on the flow rate, moisture present in the gas stream. The present findings will offer a valuable database for the CFD model validation of small scale carbon capture unit.</a:t>
            </a:r>
          </a:p>
          <a:p>
            <a:pPr defTabSz="874441">
              <a:defRPr/>
            </a:pPr>
            <a:endParaRPr lang="en-US" sz="1100" dirty="0"/>
          </a:p>
          <a:p>
            <a:r>
              <a:rPr lang="en-US" dirty="0" smtClean="0"/>
              <a:t>Investigate the temperature and pressure variation within the sorbent bed and CO2 breakthrough under different operating conditions for CFD model validation. </a:t>
            </a:r>
          </a:p>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3</a:t>
            </a:fld>
            <a:endParaRPr lang="en-US"/>
          </a:p>
        </p:txBody>
      </p:sp>
    </p:spTree>
    <p:extLst>
      <p:ext uri="{BB962C8B-B14F-4D97-AF65-F5344CB8AC3E}">
        <p14:creationId xmlns:p14="http://schemas.microsoft.com/office/powerpoint/2010/main" val="4809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present work focus on the </a:t>
            </a:r>
            <a:r>
              <a:rPr lang="en-US" sz="1100" dirty="0">
                <a:solidFill>
                  <a:srgbClr val="003399"/>
                </a:solidFill>
              </a:rPr>
              <a:t>qualitative and quantitative analysis of particle and bubbles in a micro fluidized bed. The main objective of this work is to provide data for one to one comparison of </a:t>
            </a:r>
            <a:r>
              <a:rPr lang="en-US" sz="1100" dirty="0" err="1">
                <a:solidFill>
                  <a:srgbClr val="003399"/>
                </a:solidFill>
              </a:rPr>
              <a:t>MFiX</a:t>
            </a:r>
            <a:r>
              <a:rPr lang="en-US" sz="1100" dirty="0">
                <a:solidFill>
                  <a:srgbClr val="003399"/>
                </a:solidFill>
              </a:rPr>
              <a:t> -DEM code. </a:t>
            </a:r>
          </a:p>
          <a:p>
            <a:endParaRPr lang="en-US" sz="1100" dirty="0">
              <a:solidFill>
                <a:srgbClr val="003399"/>
              </a:solidFill>
            </a:endParaRPr>
          </a:p>
          <a:p>
            <a:r>
              <a:rPr lang="en-US" sz="1100" dirty="0">
                <a:solidFill>
                  <a:srgbClr val="003399"/>
                </a:solidFill>
              </a:rPr>
              <a:t>The parameters to be studied are particle properties, particle size, polydispersity.  The quantitative analysis of particles ( particle velocity, granular temperature, particle tracks) along with bubble dynamics will be studied. The right side of the slide shows an example of particle tracking of 148 micron FCC particles at 5Umf. The average particle velocity in the vertical direction is also  shown.  Left side figure on the slide shows the procedure of bubble tracking from the raw images and finally quantitate data. </a:t>
            </a:r>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4</a:t>
            </a:fld>
            <a:endParaRPr lang="en-US"/>
          </a:p>
        </p:txBody>
      </p:sp>
    </p:spTree>
    <p:extLst>
      <p:ext uri="{BB962C8B-B14F-4D97-AF65-F5344CB8AC3E}">
        <p14:creationId xmlns:p14="http://schemas.microsoft.com/office/powerpoint/2010/main" val="398173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874441">
              <a:defRPr/>
            </a:pPr>
            <a:r>
              <a:rPr lang="en-US" sz="1900" dirty="0"/>
              <a:t>Motivated by an observation from a chemical looping simulation: Previous enthalpy split between carrier phase and gas phase caused one phase feeling endothermic reaction and the other phase, exothermic, where as both should have been slightly endothermic.</a:t>
            </a:r>
          </a:p>
          <a:p>
            <a:pPr defTabSz="874441">
              <a:defRPr/>
            </a:pPr>
            <a:endParaRPr lang="en-US" sz="1900" dirty="0"/>
          </a:p>
          <a:p>
            <a:pPr defTabSz="874441">
              <a:defRPr/>
            </a:pPr>
            <a:r>
              <a:rPr lang="en-US" sz="1900" dirty="0"/>
              <a:t>Several multiphase flow models from MFIX have been transferred to commercial CFD software over the years (mathematical equations for calculating drag, heat transfer, stress etc.). For example, the leading commercial CFD software ANSYS/FLUENT uses many models from MFIX. Here is a recent example of this type of ongoing tech transfer.</a:t>
            </a:r>
          </a:p>
          <a:p>
            <a:pPr defTabSz="874441">
              <a:defRPr/>
            </a:pPr>
            <a:r>
              <a:rPr lang="en-US" sz="1900" dirty="0"/>
              <a:t> </a:t>
            </a:r>
          </a:p>
          <a:p>
            <a:pPr defTabSz="874441">
              <a:defRPr/>
            </a:pPr>
            <a:r>
              <a:rPr lang="en-US" sz="1900" dirty="0"/>
              <a:t>In February 2015 NETL researchers published a paper that proposed a general equation for the energy transfer accompanying mass transfer between phases because of physical or chemical changes (e.g., sorbent particles absorbing CO2). They had found that the models proposed in the literature are deficient. A new model was developed and tested within MFIX. The top right hand side plot shows that the new model captures very well the temperature change  of water droplets in air (“wet bulb” effect), where as the model in ANSYS/FLUENT does a poor job. (Wet bulb cooling is not a difficult phenomena to model, and is not point of this comparison. Wet bulb cooling is used here only to show that an existing model in a widely used software is deficient).</a:t>
            </a:r>
          </a:p>
          <a:p>
            <a:pPr defTabSz="874441">
              <a:defRPr/>
            </a:pPr>
            <a:endParaRPr lang="en-US" sz="1900" dirty="0"/>
          </a:p>
          <a:p>
            <a:pPr defTabSz="874441">
              <a:defRPr/>
            </a:pPr>
            <a:r>
              <a:rPr lang="en-US" sz="1900" dirty="0"/>
              <a:t>By April 2015 the new model was already incorporated into the latest version of the commercial software Barracuda. Furthermore, it was made the “default model” because the new model is “physically more accurate” and “numerically more stable” per Barracuda release notes.</a:t>
            </a:r>
          </a:p>
          <a:p>
            <a:pPr defTabSz="874441">
              <a:defRPr/>
            </a:pPr>
            <a:endParaRPr lang="en-US" sz="1900" dirty="0"/>
          </a:p>
          <a:p>
            <a:pPr defTabSz="874441">
              <a:defRPr/>
            </a:pPr>
            <a:r>
              <a:rPr lang="en-US" sz="1900" dirty="0"/>
              <a:t>Multiphase computational fluid dynamics (CFD) models are widely used for describing dispersed multiphase flows in natural and engineered systems, and is used for modeling FE devices such as </a:t>
            </a:r>
            <a:r>
              <a:rPr lang="en-US" sz="1900" dirty="0" err="1"/>
              <a:t>gasifiers</a:t>
            </a:r>
            <a:r>
              <a:rPr lang="en-US" sz="1900" dirty="0"/>
              <a:t>, chemical looping reactors, and CO2 capture devices.</a:t>
            </a:r>
          </a:p>
        </p:txBody>
      </p:sp>
      <p:sp>
        <p:nvSpPr>
          <p:cNvPr id="4" name="Slide Number Placeholder 3"/>
          <p:cNvSpPr>
            <a:spLocks noGrp="1"/>
          </p:cNvSpPr>
          <p:nvPr>
            <p:ph type="sldNum" sz="quarter" idx="10"/>
          </p:nvPr>
        </p:nvSpPr>
        <p:spPr/>
        <p:txBody>
          <a:bodyPr/>
          <a:lstStyle/>
          <a:p>
            <a:fld id="{2F66F264-302B-4240-BBF5-D2D5634B3F9F}" type="slidenum">
              <a:rPr lang="en-US" smtClean="0"/>
              <a:t>5</a:t>
            </a:fld>
            <a:endParaRPr lang="en-US"/>
          </a:p>
        </p:txBody>
      </p:sp>
    </p:spTree>
    <p:extLst>
      <p:ext uri="{BB962C8B-B14F-4D97-AF65-F5344CB8AC3E}">
        <p14:creationId xmlns:p14="http://schemas.microsoft.com/office/powerpoint/2010/main" val="109673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77500" lnSpcReduction="20000"/>
              </a:bodyPr>
              <a:lstStyle/>
              <a:p>
                <a:pPr defTabSz="874441">
                  <a:defRPr/>
                </a:pPr>
                <a:r>
                  <a:rPr lang="en-US" dirty="0" smtClean="0"/>
                  <a:t>It is known that in a vessel whose characteristic dimension (e.g., its diameter) is in the range of 20 to 500 microns, blood behaves as a non-Newtonian fluid, exhibiting complex phenomena, such as shear-thinning, stress relaxation, and also multi-component behaviors, such as the </a:t>
                </a:r>
                <a:r>
                  <a:rPr lang="en-US" dirty="0" err="1" smtClean="0"/>
                  <a:t>Fahraeus</a:t>
                </a:r>
                <a:r>
                  <a:rPr lang="en-US" dirty="0" smtClean="0"/>
                  <a:t> effect, plasma-skimming, etc. For describing these non-Newtonian and multi-component characteristics of blood, using the framework of mixture theory, a two-fluid model is applied, where the plasma is treated as a Newtonian fluid and the red blood cells (RBCs) are treated as shear-thinning fluid. A computational fluid dynamic (CFD) simulation incorporating the constitutive model was implemented using </a:t>
                </a:r>
                <a:r>
                  <a:rPr lang="en-US" dirty="0" err="1" smtClean="0"/>
                  <a:t>OpenFOAM</a:t>
                </a:r>
                <a:r>
                  <a:rPr lang="en-US" dirty="0" smtClean="0"/>
                  <a:t>® in which benchmark problems including a sudden expansion and various driven slots and crevices were studied numerically. The numerical results exhibited good agreement with the experimental observations with respect to both the velocity field and the volume fraction distribution of RBCs.  </a:t>
                </a:r>
              </a:p>
              <a:p>
                <a:pPr defTabSz="874441">
                  <a:defRPr/>
                </a:pPr>
                <a:endParaRPr lang="en-US" sz="1100" dirty="0"/>
              </a:p>
              <a:p>
                <a:pPr defTabSz="874441">
                  <a:defRPr/>
                </a:pPr>
                <a:r>
                  <a:rPr lang="en-US" sz="1100" dirty="0"/>
                  <a:t>The crevice simulation is motivated by the fact that most blood wetted devices with seams and joints are predisposed to thrombus deposition.</a:t>
                </a:r>
              </a:p>
              <a:p>
                <a:pPr defTabSz="874441">
                  <a:defRPr/>
                </a:pPr>
                <a:endParaRPr lang="en-US" sz="1100" dirty="0"/>
              </a:p>
              <a:p>
                <a:pPr defTabSz="874441">
                  <a:defRPr/>
                </a:pPr>
                <a:endParaRPr lang="en-US" sz="1100" dirty="0"/>
              </a:p>
              <a:p>
                <a:r>
                  <a:rPr lang="en-US" sz="1100" dirty="0"/>
                  <a:t>The RBCs are assumed to behave as a viscoelastic shear-thinning fluid, whose viscosity is also a function of the volume fraction. The material parameters,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a:latin typeface="Cambria Math" panose="02040503050406030204" pitchFamily="18" charset="0"/>
                          </a:rPr>
                          <m:t>0</m:t>
                        </m:r>
                      </m:sub>
                    </m:sSub>
                  </m:oMath>
                </a14:m>
                <a:r>
                  <a:rPr lang="en-US" sz="1100" dirty="0"/>
                  <a:t>,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a:latin typeface="Cambria Math" panose="02040503050406030204" pitchFamily="18" charset="0"/>
                          </a:rPr>
                          <m:t>∞</m:t>
                        </m:r>
                      </m:sub>
                    </m:sSub>
                  </m:oMath>
                </a14:m>
                <a:r>
                  <a:rPr lang="en-US" sz="1100" dirty="0"/>
                  <a:t> and </a:t>
                </a:r>
                <a14:m>
                  <m:oMath xmlns:m="http://schemas.openxmlformats.org/officeDocument/2006/math">
                    <m:r>
                      <a:rPr lang="en-US" sz="1100" i="1">
                        <a:latin typeface="Cambria Math" panose="02040503050406030204" pitchFamily="18" charset="0"/>
                      </a:rPr>
                      <m:t>𝑘</m:t>
                    </m:r>
                  </m:oMath>
                </a14:m>
                <a:r>
                  <a:rPr lang="en-US" sz="1100" dirty="0"/>
                  <a:t> are assumed to depend on </a:t>
                </a:r>
                <a14:m>
                  <m:oMath xmlns:m="http://schemas.openxmlformats.org/officeDocument/2006/math">
                    <m:r>
                      <a:rPr lang="en-US" sz="1100" i="1">
                        <a:latin typeface="Cambria Math" panose="02040503050406030204" pitchFamily="18" charset="0"/>
                      </a:rPr>
                      <m:t>𝜙</m:t>
                    </m:r>
                  </m:oMath>
                </a14:m>
                <a:r>
                  <a:rPr lang="en-US" sz="1100" dirty="0"/>
                  <a:t> in the form of polynomial function and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𝛽</m:t>
                        </m:r>
                      </m:e>
                      <m:sub>
                        <m:r>
                          <a:rPr lang="en-US" sz="1100" i="1">
                            <a:latin typeface="Cambria Math" panose="02040503050406030204" pitchFamily="18" charset="0"/>
                          </a:rPr>
                          <m:t>20</m:t>
                        </m:r>
                      </m:sub>
                    </m:sSub>
                  </m:oMath>
                </a14:m>
                <a:r>
                  <a:rPr lang="en-US" sz="1100" dirty="0"/>
                  <a:t> is a constant. At low shear rates, the RBCs aggregate and form rod-shaped stacks due to the fibrinogen and large globulins, which increases the blood apparent viscosity. For the interaction force between the two components, we only consider terms which would correspond to the Stokes drag force and </a:t>
                </a:r>
                <a:r>
                  <a:rPr lang="en-US" sz="1100" dirty="0" err="1"/>
                  <a:t>Saffman's</a:t>
                </a:r>
                <a:r>
                  <a:rPr lang="en-US" sz="1100" dirty="0"/>
                  <a:t> shear- lift force. (See[</a:t>
                </a:r>
                <a:r>
                  <a:rPr lang="en-US" sz="1100" dirty="0">
                    <a:hlinkClick r:id="rId3" action="ppaction://hlinkfile" tooltip="Johnson, 1991 #26"/>
                  </a:rPr>
                  <a:t>63</a:t>
                </a:r>
                <a:r>
                  <a:rPr lang="en-US" sz="1100" dirty="0"/>
                  <a:t>, </a:t>
                </a:r>
                <a:r>
                  <a:rPr lang="en-US" sz="1100" dirty="0">
                    <a:hlinkClick r:id="rId4" action="ppaction://hlinkfile" tooltip="Massoudi, 2003 #33"/>
                  </a:rPr>
                  <a:t>64</a:t>
                </a:r>
                <a:r>
                  <a:rPr lang="en-US" sz="1100" dirty="0"/>
                  <a:t>].)</a:t>
                </a:r>
              </a:p>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b="1" i="1">
                              <a:latin typeface="Cambria Math" panose="02040503050406030204" pitchFamily="18" charset="0"/>
                            </a:rPr>
                            <m:t>𝒇</m:t>
                          </m:r>
                        </m:e>
                        <m:sub>
                          <m:r>
                            <a:rPr lang="en-US" sz="1100" i="1">
                              <a:latin typeface="Cambria Math" panose="02040503050406030204" pitchFamily="18" charset="0"/>
                            </a:rPr>
                            <m:t>𝐼</m:t>
                          </m:r>
                        </m:sub>
                      </m:sSub>
                      <m:r>
                        <a:rPr lang="en-US" sz="1100" i="1">
                          <a:latin typeface="Cambria Math" panose="02040503050406030204" pitchFamily="18" charset="0"/>
                        </a:rPr>
                        <m:t>=</m:t>
                      </m:r>
                      <m:f>
                        <m:fPr>
                          <m:ctrlPr>
                            <a:rPr lang="en-US" sz="1100" i="1">
                              <a:latin typeface="Cambria Math" panose="02040503050406030204" pitchFamily="18" charset="0"/>
                            </a:rPr>
                          </m:ctrlPr>
                        </m:fPr>
                        <m:num>
                          <m:r>
                            <a:rPr lang="en-US" sz="1100" i="1">
                              <a:latin typeface="Cambria Math" panose="02040503050406030204" pitchFamily="18" charset="0"/>
                            </a:rPr>
                            <m:t>9</m:t>
                          </m:r>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i="1">
                                  <a:latin typeface="Cambria Math" panose="02040503050406030204" pitchFamily="18" charset="0"/>
                                </a:rPr>
                                <m:t>𝑓</m:t>
                              </m:r>
                            </m:sub>
                          </m:sSub>
                        </m:num>
                        <m:den>
                          <m:r>
                            <a:rPr lang="en-US" sz="1100" i="1">
                              <a:latin typeface="Cambria Math" panose="02040503050406030204" pitchFamily="18" charset="0"/>
                            </a:rPr>
                            <m:t>2</m:t>
                          </m:r>
                          <m:sSup>
                            <m:sSupPr>
                              <m:ctrlPr>
                                <a:rPr lang="en-US" sz="1100" i="1">
                                  <a:latin typeface="Cambria Math" panose="02040503050406030204" pitchFamily="18" charset="0"/>
                                </a:rPr>
                              </m:ctrlPr>
                            </m:sSupPr>
                            <m:e>
                              <m:r>
                                <a:rPr lang="en-US" sz="1100" i="1">
                                  <a:latin typeface="Cambria Math" panose="02040503050406030204" pitchFamily="18" charset="0"/>
                                </a:rPr>
                                <m:t>𝑎</m:t>
                              </m:r>
                            </m:e>
                            <m:sup>
                              <m:r>
                                <a:rPr lang="en-US" sz="1100" i="1">
                                  <a:latin typeface="Cambria Math" panose="02040503050406030204" pitchFamily="18" charset="0"/>
                                </a:rPr>
                                <m:t>2</m:t>
                              </m:r>
                            </m:sup>
                          </m:sSup>
                        </m:den>
                      </m:f>
                      <m:r>
                        <a:rPr lang="en-US" sz="1100" i="1">
                          <a:latin typeface="Cambria Math" panose="02040503050406030204" pitchFamily="18" charset="0"/>
                        </a:rPr>
                        <m:t>𝑓</m:t>
                      </m:r>
                      <m:d>
                        <m:dPr>
                          <m:ctrlPr>
                            <a:rPr lang="en-US" sz="1100" i="1">
                              <a:latin typeface="Cambria Math" panose="02040503050406030204" pitchFamily="18" charset="0"/>
                            </a:rPr>
                          </m:ctrlPr>
                        </m:dPr>
                        <m:e>
                          <m:r>
                            <a:rPr lang="en-US" sz="1100" i="1">
                              <a:latin typeface="Cambria Math" panose="02040503050406030204" pitchFamily="18" charset="0"/>
                            </a:rPr>
                            <m:t>𝜙</m:t>
                          </m:r>
                        </m:e>
                      </m:d>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1" i="1">
                                  <a:latin typeface="Cambria Math" panose="02040503050406030204" pitchFamily="18" charset="0"/>
                                </a:rPr>
                                <m:t>𝒗</m:t>
                              </m:r>
                            </m:e>
                            <m:sub>
                              <m:r>
                                <a:rPr lang="en-US" sz="1100" i="1">
                                  <a:latin typeface="Cambria Math" panose="02040503050406030204" pitchFamily="18" charset="0"/>
                                </a:rPr>
                                <m:t>𝑟𝑏𝑐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b="1" i="1">
                                  <a:latin typeface="Cambria Math" panose="02040503050406030204" pitchFamily="18" charset="0"/>
                                </a:rPr>
                                <m:t>𝒗</m:t>
                              </m:r>
                            </m:e>
                            <m:sub>
                              <m:r>
                                <a:rPr lang="en-US" sz="1100" i="1">
                                  <a:latin typeface="Cambria Math" panose="02040503050406030204" pitchFamily="18" charset="0"/>
                                </a:rPr>
                                <m:t>𝑓</m:t>
                              </m:r>
                            </m:sub>
                          </m:sSub>
                        </m:e>
                      </m:d>
                      <m:r>
                        <a:rPr lang="en-US" sz="1100" i="1">
                          <a:latin typeface="Cambria Math" panose="02040503050406030204" pitchFamily="18" charset="0"/>
                        </a:rPr>
                        <m:t>+</m:t>
                      </m:r>
                      <m:f>
                        <m:fPr>
                          <m:ctrlPr>
                            <a:rPr lang="en-US" sz="1100" i="1">
                              <a:latin typeface="Cambria Math" panose="02040503050406030204" pitchFamily="18" charset="0"/>
                            </a:rPr>
                          </m:ctrlPr>
                        </m:fPr>
                        <m:num>
                          <m:r>
                            <a:rPr lang="en-US" sz="1100" i="1">
                              <a:latin typeface="Cambria Math" panose="02040503050406030204" pitchFamily="18" charset="0"/>
                            </a:rPr>
                            <m:t>3(6.46)</m:t>
                          </m:r>
                          <m:sSup>
                            <m:sSupPr>
                              <m:ctrlPr>
                                <a:rPr lang="en-US" sz="1100" i="1">
                                  <a:latin typeface="Cambria Math" panose="02040503050406030204" pitchFamily="18" charset="0"/>
                                </a:rPr>
                              </m:ctrlPr>
                            </m:sSupPr>
                            <m:e>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i="1">
                                          <a:latin typeface="Cambria Math" panose="02040503050406030204" pitchFamily="18" charset="0"/>
                                        </a:rPr>
                                        <m:t>𝜌</m:t>
                                      </m:r>
                                    </m:e>
                                    <m:sub>
                                      <m:r>
                                        <a:rPr lang="en-US" sz="1100" i="1">
                                          <a:latin typeface="Cambria Math" panose="02040503050406030204" pitchFamily="18" charset="0"/>
                                        </a:rPr>
                                        <m:t>𝑓</m:t>
                                      </m:r>
                                    </m:sub>
                                  </m:sSub>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i="1">
                                          <a:latin typeface="Cambria Math" panose="02040503050406030204" pitchFamily="18" charset="0"/>
                                        </a:rPr>
                                        <m:t>𝑓</m:t>
                                      </m:r>
                                    </m:sub>
                                  </m:sSub>
                                </m:e>
                              </m:d>
                            </m:e>
                            <m:sup>
                              <m:r>
                                <a:rPr lang="en-US" sz="1100" i="1">
                                  <a:latin typeface="Cambria Math" panose="02040503050406030204" pitchFamily="18" charset="0"/>
                                </a:rPr>
                                <m:t>1/2</m:t>
                              </m:r>
                            </m:sup>
                          </m:sSup>
                        </m:num>
                        <m:den>
                          <m:r>
                            <a:rPr lang="en-US" sz="1100" i="1">
                              <a:latin typeface="Cambria Math" panose="02040503050406030204" pitchFamily="18" charset="0"/>
                            </a:rPr>
                            <m:t>4</m:t>
                          </m:r>
                          <m:r>
                            <a:rPr lang="en-US" sz="1100" i="1">
                              <a:latin typeface="Cambria Math" panose="02040503050406030204" pitchFamily="18" charset="0"/>
                            </a:rPr>
                            <m:t>𝜋</m:t>
                          </m:r>
                          <m:r>
                            <a:rPr lang="en-US" sz="1100" i="1">
                              <a:latin typeface="Cambria Math" panose="02040503050406030204" pitchFamily="18" charset="0"/>
                              <a:hlinkClick r:id="" action="ppaction://noaction"/>
                            </a:rPr>
                            <m:t>𝑎</m:t>
                          </m:r>
                        </m:den>
                      </m:f>
                      <m:r>
                        <a:rPr lang="en-US" sz="1100" i="1">
                          <a:latin typeface="Cambria Math" panose="02040503050406030204" pitchFamily="18" charset="0"/>
                        </a:rPr>
                        <m:t>𝜙</m:t>
                      </m:r>
                      <m:sSup>
                        <m:sSupPr>
                          <m:ctrlPr>
                            <a:rPr lang="en-US" sz="1100" i="1">
                              <a:latin typeface="Cambria Math" panose="02040503050406030204" pitchFamily="18" charset="0"/>
                            </a:rPr>
                          </m:ctrlPr>
                        </m:sSupPr>
                        <m:e>
                          <m:d>
                            <m:dPr>
                              <m:ctrlPr>
                                <a:rPr lang="en-US" sz="1100" i="1">
                                  <a:latin typeface="Cambria Math" panose="02040503050406030204" pitchFamily="18" charset="0"/>
                                </a:rPr>
                              </m:ctrlPr>
                            </m:dPr>
                            <m:e>
                              <m:r>
                                <a:rPr lang="en-US" sz="1100" i="1">
                                  <a:latin typeface="Cambria Math" panose="02040503050406030204" pitchFamily="18" charset="0"/>
                                </a:rPr>
                                <m:t>2</m:t>
                              </m:r>
                              <m:r>
                                <a:rPr lang="en-US" sz="1100" i="1">
                                  <a:latin typeface="Cambria Math" panose="02040503050406030204" pitchFamily="18" charset="0"/>
                                </a:rPr>
                                <m:t>𝑡𝑟</m:t>
                              </m:r>
                              <m:sSup>
                                <m:sSupPr>
                                  <m:ctrlPr>
                                    <a:rPr lang="en-US" sz="1100" i="1">
                                      <a:latin typeface="Cambria Math" panose="02040503050406030204" pitchFamily="18" charset="0"/>
                                    </a:rPr>
                                  </m:ctrlPr>
                                </m:sSupPr>
                                <m:e>
                                  <m:sSub>
                                    <m:sSubPr>
                                      <m:ctrlPr>
                                        <a:rPr lang="en-US" sz="1100" i="1">
                                          <a:latin typeface="Cambria Math" panose="02040503050406030204" pitchFamily="18" charset="0"/>
                                        </a:rPr>
                                      </m:ctrlPr>
                                    </m:sSubPr>
                                    <m:e>
                                      <m:r>
                                        <a:rPr lang="en-US" sz="1100" b="1" i="1">
                                          <a:latin typeface="Cambria Math" panose="02040503050406030204" pitchFamily="18" charset="0"/>
                                        </a:rPr>
                                        <m:t>𝑫</m:t>
                                      </m:r>
                                    </m:e>
                                    <m:sub>
                                      <m:r>
                                        <a:rPr lang="en-US" sz="1100" i="1">
                                          <a:latin typeface="Cambria Math" panose="02040503050406030204" pitchFamily="18" charset="0"/>
                                        </a:rPr>
                                        <m:t>𝑓</m:t>
                                      </m:r>
                                    </m:sub>
                                  </m:sSub>
                                </m:e>
                                <m:sup>
                                  <m:r>
                                    <a:rPr lang="en-US" sz="1100" i="1">
                                      <a:latin typeface="Cambria Math" panose="02040503050406030204" pitchFamily="18" charset="0"/>
                                    </a:rPr>
                                    <m:t>2</m:t>
                                  </m:r>
                                </m:sup>
                              </m:sSup>
                            </m:e>
                          </m:d>
                        </m:e>
                        <m:sup>
                          <m:r>
                            <a:rPr lang="en-US" sz="1100" i="1">
                              <a:latin typeface="Cambria Math" panose="02040503050406030204" pitchFamily="18" charset="0"/>
                            </a:rPr>
                            <m:t>−1/4</m:t>
                          </m:r>
                        </m:sup>
                      </m:sSup>
                      <m:sSub>
                        <m:sSubPr>
                          <m:ctrlPr>
                            <a:rPr lang="en-US" sz="1100" i="1">
                              <a:latin typeface="Cambria Math" panose="02040503050406030204" pitchFamily="18" charset="0"/>
                            </a:rPr>
                          </m:ctrlPr>
                        </m:sSubPr>
                        <m:e>
                          <m:r>
                            <a:rPr lang="en-US" sz="1100" b="1" i="1">
                              <a:latin typeface="Cambria Math" panose="02040503050406030204" pitchFamily="18" charset="0"/>
                            </a:rPr>
                            <m:t>𝑫</m:t>
                          </m:r>
                        </m:e>
                        <m:sub>
                          <m:r>
                            <a:rPr lang="en-US" sz="1100" i="1">
                              <a:latin typeface="Cambria Math" panose="02040503050406030204" pitchFamily="18" charset="0"/>
                            </a:rPr>
                            <m:t>𝑓</m:t>
                          </m:r>
                        </m:sub>
                      </m:sSub>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1" i="1">
                                  <a:latin typeface="Cambria Math" panose="02040503050406030204" pitchFamily="18" charset="0"/>
                                </a:rPr>
                                <m:t>𝒗</m:t>
                              </m:r>
                            </m:e>
                            <m:sub>
                              <m:r>
                                <a:rPr lang="en-US" sz="1100" i="1">
                                  <a:latin typeface="Cambria Math" panose="02040503050406030204" pitchFamily="18" charset="0"/>
                                </a:rPr>
                                <m:t>𝑟𝑏𝑐</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b="1" i="1">
                                  <a:latin typeface="Cambria Math" panose="02040503050406030204" pitchFamily="18" charset="0"/>
                                </a:rPr>
                                <m:t>𝒗</m:t>
                              </m:r>
                            </m:e>
                            <m:sub>
                              <m:r>
                                <a:rPr lang="en-US" sz="1100" i="1">
                                  <a:latin typeface="Cambria Math" panose="02040503050406030204" pitchFamily="18" charset="0"/>
                                </a:rPr>
                                <m:t>𝑓</m:t>
                              </m:r>
                            </m:sub>
                          </m:sSub>
                        </m:e>
                      </m:d>
                    </m:oMath>
                  </m:oMathPara>
                </a14:m>
                <a:endParaRPr lang="en-US" sz="1100" dirty="0"/>
              </a:p>
              <a:p>
                <a:r>
                  <a:rPr lang="en-US" sz="1100" dirty="0"/>
                  <a:t>(10)</a:t>
                </a:r>
              </a:p>
              <a:p>
                <a:r>
                  <a:rPr lang="en-US" sz="1100" dirty="0"/>
                  <a:t>where </a:t>
                </a:r>
                <a14:m>
                  <m:oMath xmlns:m="http://schemas.openxmlformats.org/officeDocument/2006/math">
                    <m:r>
                      <a:rPr lang="en-US" sz="1100" i="1">
                        <a:latin typeface="Cambria Math" panose="02040503050406030204" pitchFamily="18" charset="0"/>
                      </a:rPr>
                      <m:t>𝑎</m:t>
                    </m:r>
                  </m:oMath>
                </a14:m>
                <a:r>
                  <a:rPr lang="en-US" sz="1100" dirty="0"/>
                  <a:t> is the diameter of RBCs, here assumed as 8</a:t>
                </a:r>
                <a14:m>
                  <m:oMath xmlns:m="http://schemas.openxmlformats.org/officeDocument/2006/math">
                    <m:r>
                      <a:rPr lang="en-US" sz="1100" i="1">
                        <a:latin typeface="Cambria Math" panose="02040503050406030204" pitchFamily="18" charset="0"/>
                      </a:rPr>
                      <m:t>𝜇</m:t>
                    </m:r>
                    <m:r>
                      <a:rPr lang="en-US" sz="1100" i="1">
                        <a:latin typeface="Cambria Math" panose="02040503050406030204" pitchFamily="18" charset="0"/>
                      </a:rPr>
                      <m:t>𝑚</m:t>
                    </m:r>
                  </m:oMath>
                </a14:m>
                <a:r>
                  <a:rPr lang="en-US" sz="1100" dirty="0"/>
                  <a:t>, and </a:t>
                </a:r>
                <a14:m>
                  <m:oMath xmlns:m="http://schemas.openxmlformats.org/officeDocument/2006/math">
                    <m:r>
                      <a:rPr lang="en-US" sz="1100" i="1">
                        <a:latin typeface="Cambria Math" panose="02040503050406030204" pitchFamily="18" charset="0"/>
                      </a:rPr>
                      <m:t>𝑓</m:t>
                    </m:r>
                    <m:d>
                      <m:dPr>
                        <m:ctrlPr>
                          <a:rPr lang="en-US" sz="1100" i="1">
                            <a:latin typeface="Cambria Math" panose="02040503050406030204" pitchFamily="18" charset="0"/>
                          </a:rPr>
                        </m:ctrlPr>
                      </m:dPr>
                      <m:e>
                        <m:r>
                          <a:rPr lang="en-US" sz="1100" i="1">
                            <a:latin typeface="Cambria Math" panose="02040503050406030204" pitchFamily="18" charset="0"/>
                          </a:rPr>
                          <m:t>𝜙</m:t>
                        </m:r>
                      </m:e>
                    </m:d>
                    <m:r>
                      <a:rPr lang="en-US" sz="1100" i="1">
                        <a:latin typeface="Cambria Math" panose="02040503050406030204" pitchFamily="18" charset="0"/>
                      </a:rPr>
                      <m:t>=</m:t>
                    </m:r>
                    <m:func>
                      <m:funcPr>
                        <m:ctrlPr>
                          <a:rPr lang="en-US" sz="1100" i="1">
                            <a:latin typeface="Cambria Math" panose="02040503050406030204" pitchFamily="18" charset="0"/>
                          </a:rPr>
                        </m:ctrlPr>
                      </m:funcPr>
                      <m:fName>
                        <m:r>
                          <m:rPr>
                            <m:sty m:val="p"/>
                          </m:rPr>
                          <a:rPr lang="en-US" sz="1100">
                            <a:latin typeface="Cambria Math" panose="02040503050406030204" pitchFamily="18" charset="0"/>
                          </a:rPr>
                          <m:t>exp</m:t>
                        </m:r>
                      </m:fName>
                      <m:e>
                        <m:d>
                          <m:dPr>
                            <m:ctrlPr>
                              <a:rPr lang="en-US" sz="1100" i="1">
                                <a:latin typeface="Cambria Math" panose="02040503050406030204" pitchFamily="18" charset="0"/>
                              </a:rPr>
                            </m:ctrlPr>
                          </m:dPr>
                          <m:e>
                            <m:r>
                              <a:rPr lang="en-US" sz="1100" i="1">
                                <a:latin typeface="Cambria Math" panose="02040503050406030204" pitchFamily="18" charset="0"/>
                              </a:rPr>
                              <m:t>2.68</m:t>
                            </m:r>
                            <m:r>
                              <a:rPr lang="en-US" sz="1100" i="1">
                                <a:latin typeface="Cambria Math" panose="02040503050406030204" pitchFamily="18" charset="0"/>
                              </a:rPr>
                              <m:t>𝜙</m:t>
                            </m:r>
                          </m:e>
                        </m:d>
                      </m:e>
                    </m:func>
                    <m:r>
                      <a:rPr lang="en-US" sz="1100" i="1">
                        <a:latin typeface="Cambria Math" panose="02040503050406030204" pitchFamily="18" charset="0"/>
                      </a:rPr>
                      <m:t>+</m:t>
                    </m:r>
                    <m:sSup>
                      <m:sSupPr>
                        <m:ctrlPr>
                          <a:rPr lang="en-US" sz="1100" i="1">
                            <a:latin typeface="Cambria Math" panose="02040503050406030204" pitchFamily="18" charset="0"/>
                          </a:rPr>
                        </m:ctrlPr>
                      </m:sSupPr>
                      <m:e>
                        <m:r>
                          <a:rPr lang="en-US" sz="1100" i="1">
                            <a:latin typeface="Cambria Math" panose="02040503050406030204" pitchFamily="18" charset="0"/>
                          </a:rPr>
                          <m:t>𝜙</m:t>
                        </m:r>
                      </m:e>
                      <m:sup>
                        <m:r>
                          <a:rPr lang="en-US" sz="1100" i="1">
                            <a:latin typeface="Cambria Math" panose="02040503050406030204" pitchFamily="18" charset="0"/>
                          </a:rPr>
                          <m:t>0.43</m:t>
                        </m:r>
                      </m:sup>
                    </m:sSup>
                  </m:oMath>
                </a14:m>
                <a:r>
                  <a:rPr lang="en-US" sz="1100" dirty="0"/>
                  <a:t> is the drag model (hindrance function) measured by </a:t>
                </a:r>
                <a:r>
                  <a:rPr lang="en-US" sz="1100" dirty="0" err="1"/>
                  <a:t>Rusche</a:t>
                </a:r>
                <a:r>
                  <a:rPr lang="en-US" sz="1100" dirty="0"/>
                  <a:t> and </a:t>
                </a:r>
                <a:r>
                  <a:rPr lang="en-US" sz="1100" dirty="0" err="1"/>
                  <a:t>Issa</a:t>
                </a:r>
                <a:r>
                  <a:rPr lang="en-US" sz="1100" dirty="0"/>
                  <a:t> [</a:t>
                </a:r>
                <a:r>
                  <a:rPr lang="en-US" sz="1100" dirty="0">
                    <a:hlinkClick r:id="rId5" action="ppaction://hlinkfile" tooltip="Rusche, 2000 #50"/>
                  </a:rPr>
                  <a:t>65</a:t>
                </a:r>
                <a:r>
                  <a:rPr lang="en-US" sz="1100" dirty="0"/>
                  <a:t>]. </a:t>
                </a:r>
              </a:p>
              <a:p>
                <a:pPr defTabSz="874441">
                  <a:defRPr/>
                </a:pPr>
                <a:endParaRPr lang="en-US" sz="1100" dirty="0"/>
              </a:p>
              <a:p>
                <a:pPr defTabSz="874441">
                  <a:defRPr/>
                </a:pPr>
                <a:r>
                  <a:rPr lang="en-US" sz="1100" dirty="0"/>
                  <a:t>For all the cases studied in this paper, we use the following values for the material properties: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i="1">
                            <a:latin typeface="Cambria Math" panose="02040503050406030204" pitchFamily="18" charset="0"/>
                          </a:rPr>
                          <m:t>𝑓</m:t>
                        </m:r>
                      </m:sub>
                    </m:sSub>
                    <m:r>
                      <a:rPr lang="en-US" sz="1100">
                        <a:latin typeface="Cambria Math" panose="02040503050406030204" pitchFamily="18" charset="0"/>
                      </a:rPr>
                      <m:t>=0.96</m:t>
                    </m:r>
                    <m:r>
                      <m:rPr>
                        <m:sty m:val="p"/>
                      </m:rPr>
                      <a:rPr lang="en-US" sz="1100">
                        <a:latin typeface="Cambria Math" panose="02040503050406030204" pitchFamily="18" charset="0"/>
                      </a:rPr>
                      <m:t>cP</m:t>
                    </m:r>
                  </m:oMath>
                </a14:m>
                <a:r>
                  <a:rPr lang="en-US" sz="1100" dirty="0"/>
                  <a:t>,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𝜌</m:t>
                        </m:r>
                      </m:e>
                      <m:sub>
                        <m:r>
                          <a:rPr lang="en-US" sz="1100" i="1">
                            <a:latin typeface="Cambria Math" panose="02040503050406030204" pitchFamily="18" charset="0"/>
                          </a:rPr>
                          <m:t>𝑓</m:t>
                        </m:r>
                      </m:sub>
                    </m:sSub>
                    <m:r>
                      <a:rPr lang="en-US" sz="1100">
                        <a:latin typeface="Cambria Math" panose="02040503050406030204" pitchFamily="18" charset="0"/>
                      </a:rPr>
                      <m:t>=1027</m:t>
                    </m:r>
                    <m:r>
                      <m:rPr>
                        <m:sty m:val="p"/>
                      </m:rPr>
                      <a:rPr lang="en-US" sz="1100">
                        <a:latin typeface="Cambria Math" panose="02040503050406030204" pitchFamily="18" charset="0"/>
                      </a:rPr>
                      <m:t>kg</m:t>
                    </m:r>
                    <m:r>
                      <a:rPr lang="en-US" sz="1100">
                        <a:latin typeface="Cambria Math" panose="02040503050406030204" pitchFamily="18" charset="0"/>
                      </a:rPr>
                      <m:t>/</m:t>
                    </m:r>
                    <m:sSup>
                      <m:sSupPr>
                        <m:ctrlPr>
                          <a:rPr lang="en-US" sz="1100" i="1">
                            <a:latin typeface="Cambria Math" panose="02040503050406030204" pitchFamily="18" charset="0"/>
                          </a:rPr>
                        </m:ctrlPr>
                      </m:sSupPr>
                      <m:e>
                        <m:r>
                          <m:rPr>
                            <m:sty m:val="p"/>
                          </m:rPr>
                          <a:rPr lang="en-US" sz="1100">
                            <a:latin typeface="Cambria Math" panose="02040503050406030204" pitchFamily="18" charset="0"/>
                          </a:rPr>
                          <m:t>m</m:t>
                        </m:r>
                      </m:e>
                      <m:sup>
                        <m:r>
                          <a:rPr lang="en-US" sz="1100">
                            <a:latin typeface="Cambria Math" panose="02040503050406030204" pitchFamily="18" charset="0"/>
                          </a:rPr>
                          <m:t>3</m:t>
                        </m:r>
                      </m:sup>
                    </m:sSup>
                  </m:oMath>
                </a14:m>
                <a:r>
                  <a:rPr lang="en-US" sz="1100" dirty="0"/>
                  <a:t> and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𝜌</m:t>
                        </m:r>
                      </m:e>
                      <m:sub>
                        <m:r>
                          <a:rPr lang="en-US" sz="1100" i="1">
                            <a:latin typeface="Cambria Math" panose="02040503050406030204" pitchFamily="18" charset="0"/>
                          </a:rPr>
                          <m:t>𝑟𝑏𝑐</m:t>
                        </m:r>
                      </m:sub>
                    </m:sSub>
                    <m:r>
                      <a:rPr lang="en-US" sz="1100">
                        <a:latin typeface="Cambria Math" panose="02040503050406030204" pitchFamily="18" charset="0"/>
                      </a:rPr>
                      <m:t>=1093</m:t>
                    </m:r>
                    <m:r>
                      <m:rPr>
                        <m:sty m:val="p"/>
                      </m:rPr>
                      <a:rPr lang="en-US" sz="1100">
                        <a:latin typeface="Cambria Math" panose="02040503050406030204" pitchFamily="18" charset="0"/>
                      </a:rPr>
                      <m:t>kg</m:t>
                    </m:r>
                    <m:r>
                      <a:rPr lang="en-US" sz="1100">
                        <a:latin typeface="Cambria Math" panose="02040503050406030204" pitchFamily="18" charset="0"/>
                      </a:rPr>
                      <m:t>/</m:t>
                    </m:r>
                    <m:sSup>
                      <m:sSupPr>
                        <m:ctrlPr>
                          <a:rPr lang="en-US" sz="1100" i="1">
                            <a:latin typeface="Cambria Math" panose="02040503050406030204" pitchFamily="18" charset="0"/>
                          </a:rPr>
                        </m:ctrlPr>
                      </m:sSupPr>
                      <m:e>
                        <m:r>
                          <m:rPr>
                            <m:sty m:val="p"/>
                          </m:rPr>
                          <a:rPr lang="en-US" sz="1100">
                            <a:latin typeface="Cambria Math" panose="02040503050406030204" pitchFamily="18" charset="0"/>
                          </a:rPr>
                          <m:t>m</m:t>
                        </m:r>
                      </m:e>
                      <m:sup>
                        <m:r>
                          <a:rPr lang="en-US" sz="1100">
                            <a:latin typeface="Cambria Math" panose="02040503050406030204" pitchFamily="18" charset="0"/>
                          </a:rPr>
                          <m:t>3</m:t>
                        </m:r>
                      </m:sup>
                    </m:sSup>
                  </m:oMath>
                </a14:m>
                <a:r>
                  <a:rPr lang="en-US" sz="1100" dirty="0"/>
                  <a:t>. The boundary conditions are listed in Table 1 (For details see[</a:t>
                </a:r>
                <a:r>
                  <a:rPr lang="en-US" sz="1100" dirty="0">
                    <a:hlinkClick r:id="rId6" action="ppaction://hlinkfile" tooltip="Rusche, 2003 #49"/>
                  </a:rPr>
                  <a:t>67</a:t>
                </a:r>
                <a:r>
                  <a:rPr lang="en-US" sz="1100" dirty="0"/>
                  <a:t>]). The total number of material parameters or constants associated with the constitutive relations is 10; these are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i="1">
                            <a:latin typeface="Cambria Math" panose="02040503050406030204" pitchFamily="18" charset="0"/>
                          </a:rPr>
                          <m:t>𝑓</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𝜆</m:t>
                        </m:r>
                      </m:e>
                      <m:sub>
                        <m:r>
                          <a:rPr lang="en-US" sz="1100" i="1">
                            <a:latin typeface="Cambria Math" panose="02040503050406030204" pitchFamily="18" charset="0"/>
                          </a:rPr>
                          <m:t>𝑓</m:t>
                        </m:r>
                      </m:sub>
                    </m:sSub>
                    <m:r>
                      <a:rPr lang="en-US" sz="1100" i="1">
                        <a:latin typeface="Cambria Math" panose="02040503050406030204" pitchFamily="18" charset="0"/>
                      </a:rPr>
                      <m:t>, </m:t>
                    </m:r>
                    <m:sSub>
                      <m:sSubPr>
                        <m:ctrlPr>
                          <a:rPr lang="en-US" sz="1100" i="1">
                            <a:latin typeface="Cambria Math" panose="02040503050406030204" pitchFamily="18" charset="0"/>
                          </a:rPr>
                        </m:ctrlPr>
                      </m:sSubPr>
                      <m:e>
                        <m:r>
                          <a:rPr lang="en-US" sz="1100" i="1">
                            <a:latin typeface="Cambria Math" panose="02040503050406030204" pitchFamily="18" charset="0"/>
                          </a:rPr>
                          <m:t>𝜌</m:t>
                        </m:r>
                      </m:e>
                      <m:sub>
                        <m:r>
                          <a:rPr lang="en-US" sz="1100" i="1">
                            <a:latin typeface="Cambria Math" panose="02040503050406030204" pitchFamily="18" charset="0"/>
                          </a:rPr>
                          <m:t>𝑓</m:t>
                        </m:r>
                      </m:sub>
                    </m:sSub>
                    <m:r>
                      <a:rPr lang="en-US" sz="1100" i="1">
                        <a:latin typeface="Cambria Math" panose="02040503050406030204" pitchFamily="18" charset="0"/>
                      </a:rPr>
                      <m:t>, </m:t>
                    </m:r>
                    <m:sSub>
                      <m:sSubPr>
                        <m:ctrlPr>
                          <a:rPr lang="en-US" sz="1100" i="1">
                            <a:latin typeface="Cambria Math" panose="02040503050406030204" pitchFamily="18" charset="0"/>
                          </a:rPr>
                        </m:ctrlPr>
                      </m:sSubPr>
                      <m:e>
                        <m:r>
                          <a:rPr lang="en-US" sz="1100" i="1">
                            <a:latin typeface="Cambria Math" panose="02040503050406030204" pitchFamily="18" charset="0"/>
                          </a:rPr>
                          <m:t>𝜌</m:t>
                        </m:r>
                      </m:e>
                      <m:sub>
                        <m:r>
                          <a:rPr lang="en-US" sz="1100" i="1">
                            <a:latin typeface="Cambria Math" panose="02040503050406030204" pitchFamily="18" charset="0"/>
                          </a:rPr>
                          <m:t>𝑟𝑏𝑐</m:t>
                        </m:r>
                      </m:sub>
                    </m:sSub>
                    <m:r>
                      <a:rPr lang="en-US" sz="110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i="1">
                            <a:latin typeface="Cambria Math" panose="02040503050406030204" pitchFamily="18" charset="0"/>
                          </a:rPr>
                          <m:t>0</m:t>
                        </m:r>
                      </m:sub>
                    </m:sSub>
                    <m:r>
                      <a:rPr lang="en-US" sz="1100">
                        <a:latin typeface="Cambria Math" panose="02040503050406030204" pitchFamily="18" charset="0"/>
                      </a:rPr>
                      <m:t>, </m:t>
                    </m:r>
                    <m:sSub>
                      <m:sSubPr>
                        <m:ctrlPr>
                          <a:rPr lang="en-US" sz="1100" i="1">
                            <a:latin typeface="Cambria Math" panose="02040503050406030204" pitchFamily="18" charset="0"/>
                          </a:rPr>
                        </m:ctrlPr>
                      </m:sSubPr>
                      <m:e>
                        <m:r>
                          <a:rPr lang="en-US" sz="1100" i="1">
                            <a:latin typeface="Cambria Math" panose="02040503050406030204" pitchFamily="18" charset="0"/>
                          </a:rPr>
                          <m:t>𝜇</m:t>
                        </m:r>
                      </m:e>
                      <m:sub>
                        <m:r>
                          <a:rPr lang="en-US" sz="1100" i="1">
                            <a:latin typeface="Cambria Math" panose="02040503050406030204" pitchFamily="18" charset="0"/>
                          </a:rPr>
                          <m:t>∞</m:t>
                        </m:r>
                      </m:sub>
                    </m:sSub>
                    <m:r>
                      <a:rPr lang="en-US" sz="1100">
                        <a:latin typeface="Cambria Math" panose="02040503050406030204" pitchFamily="18" charset="0"/>
                      </a:rPr>
                      <m:t>,</m:t>
                    </m:r>
                    <m:r>
                      <m:rPr>
                        <m:sty m:val="p"/>
                      </m:rPr>
                      <a:rPr lang="en-US" sz="1100">
                        <a:latin typeface="Cambria Math" panose="02040503050406030204" pitchFamily="18" charset="0"/>
                      </a:rPr>
                      <m:t>a</m:t>
                    </m:r>
                    <m:r>
                      <a:rPr lang="en-US" sz="1100">
                        <a:latin typeface="Cambria Math" panose="02040503050406030204" pitchFamily="18" charset="0"/>
                      </a:rPr>
                      <m:t>, </m:t>
                    </m:r>
                    <m:r>
                      <a:rPr lang="en-US" sz="1100" i="1">
                        <a:latin typeface="Cambria Math" panose="02040503050406030204" pitchFamily="18" charset="0"/>
                      </a:rPr>
                      <m:t>𝑘</m:t>
                    </m:r>
                    <m:r>
                      <a:rPr lang="en-US" sz="1100" i="1">
                        <a:latin typeface="Cambria Math" panose="02040503050406030204" pitchFamily="18" charset="0"/>
                      </a:rPr>
                      <m:t>,</m:t>
                    </m:r>
                    <m:r>
                      <a:rPr lang="en-US" sz="1100" i="1">
                        <a:latin typeface="Cambria Math" panose="02040503050406030204" pitchFamily="18" charset="0"/>
                      </a:rPr>
                      <m:t>𝑓</m:t>
                    </m:r>
                    <m:d>
                      <m:dPr>
                        <m:ctrlPr>
                          <a:rPr lang="en-US" sz="1100" i="1">
                            <a:latin typeface="Cambria Math" panose="02040503050406030204" pitchFamily="18" charset="0"/>
                          </a:rPr>
                        </m:ctrlPr>
                      </m:dPr>
                      <m:e>
                        <m:r>
                          <a:rPr lang="en-US" sz="1100" i="1">
                            <a:latin typeface="Cambria Math" panose="02040503050406030204" pitchFamily="18" charset="0"/>
                          </a:rPr>
                          <m:t>𝜙</m:t>
                        </m:r>
                      </m:e>
                    </m:d>
                    <m:r>
                      <a:rPr lang="en-US" sz="1100" i="1">
                        <a:latin typeface="Cambria Math" panose="02040503050406030204" pitchFamily="18" charset="0"/>
                      </a:rPr>
                      <m:t>, </m:t>
                    </m:r>
                    <m:sSub>
                      <m:sSubPr>
                        <m:ctrlPr>
                          <a:rPr lang="en-US" sz="1100" i="1">
                            <a:latin typeface="Cambria Math" panose="02040503050406030204" pitchFamily="18" charset="0"/>
                          </a:rPr>
                        </m:ctrlPr>
                      </m:sSubPr>
                      <m:e>
                        <m:r>
                          <a:rPr lang="en-US" sz="1100" i="1">
                            <a:latin typeface="Cambria Math" panose="02040503050406030204" pitchFamily="18" charset="0"/>
                          </a:rPr>
                          <m:t>𝛽</m:t>
                        </m:r>
                      </m:e>
                      <m:sub>
                        <m:r>
                          <a:rPr lang="en-US" sz="1100" i="1">
                            <a:latin typeface="Cambria Math" panose="02040503050406030204" pitchFamily="18" charset="0"/>
                          </a:rPr>
                          <m:t>20</m:t>
                        </m:r>
                      </m:sub>
                    </m:sSub>
                    <m:r>
                      <a:rPr lang="en-US" sz="1100">
                        <a:latin typeface="Cambria Math" panose="02040503050406030204" pitchFamily="18" charset="0"/>
                      </a:rPr>
                      <m:t>, </m:t>
                    </m:r>
                  </m:oMath>
                </a14:m>
                <a:r>
                  <a:rPr lang="en-US" sz="1100" dirty="0"/>
                  <a:t>.</a:t>
                </a:r>
              </a:p>
              <a:p>
                <a:pPr defTabSz="874441">
                  <a:defRPr/>
                </a:pPr>
                <a:endParaRPr lang="en-US" sz="1100" dirty="0"/>
              </a:p>
              <a:p>
                <a:pPr defTabSz="874441">
                  <a:defRPr/>
                </a:pPr>
                <a:r>
                  <a:rPr lang="en-US" sz="1100" dirty="0">
                    <a:solidFill>
                      <a:schemeClr val="tx2">
                        <a:lumMod val="75000"/>
                      </a:schemeClr>
                    </a:solidFill>
                  </a:rPr>
                  <a:t>W.-T. Wu, N. </a:t>
                </a:r>
                <a:r>
                  <a:rPr lang="en-US" sz="1100" dirty="0" err="1">
                    <a:solidFill>
                      <a:schemeClr val="tx2">
                        <a:lumMod val="75000"/>
                      </a:schemeClr>
                    </a:solidFill>
                  </a:rPr>
                  <a:t>Aubry</a:t>
                </a:r>
                <a:r>
                  <a:rPr lang="en-US" sz="1100" dirty="0">
                    <a:solidFill>
                      <a:schemeClr val="tx2">
                        <a:lumMod val="75000"/>
                      </a:schemeClr>
                    </a:solidFill>
                  </a:rPr>
                  <a:t>, M. Massoudi, J. Kim, and J. F. </a:t>
                </a:r>
                <a:r>
                  <a:rPr lang="en-US" sz="1100" dirty="0" err="1">
                    <a:solidFill>
                      <a:schemeClr val="tx2">
                        <a:lumMod val="75000"/>
                      </a:schemeClr>
                    </a:solidFill>
                  </a:rPr>
                  <a:t>Antaki</a:t>
                </a:r>
                <a:r>
                  <a:rPr lang="en-US" sz="1100" dirty="0">
                    <a:solidFill>
                      <a:schemeClr val="tx2">
                        <a:lumMod val="75000"/>
                      </a:schemeClr>
                    </a:solidFill>
                  </a:rPr>
                  <a:t>. A numerical study of blood flow using mixture theory.  </a:t>
                </a:r>
                <a:r>
                  <a:rPr lang="en-US" sz="1100" i="1" dirty="0">
                    <a:solidFill>
                      <a:schemeClr val="tx2">
                        <a:lumMod val="75000"/>
                      </a:schemeClr>
                    </a:solidFill>
                  </a:rPr>
                  <a:t>International Journal of Engineering Science</a:t>
                </a:r>
                <a:r>
                  <a:rPr lang="en-US" sz="1100" dirty="0">
                    <a:solidFill>
                      <a:schemeClr val="tx2">
                        <a:lumMod val="75000"/>
                      </a:schemeClr>
                    </a:solidFill>
                  </a:rPr>
                  <a:t>. Vol. 76 (2014), pp. 56-72.</a:t>
                </a:r>
              </a:p>
              <a:p>
                <a:pPr defTabSz="874441">
                  <a:defRPr/>
                </a:pPr>
                <a:endParaRPr lang="en-US" sz="1100" dirty="0"/>
              </a:p>
              <a:p>
                <a:pPr defTabSz="874441">
                  <a:defRPr/>
                </a:pPr>
                <a:r>
                  <a:rPr lang="en-US" sz="1100" dirty="0"/>
                  <a:t>Zhao R. et al. (2008) Micro-flow visualization of red blood cell-enhanced platelet concentration at sudden expansion. Annals of biomedical engineering, 36(7), 1130-1141.</a:t>
                </a:r>
              </a:p>
              <a:p>
                <a:endParaRPr lang="en-US" dirty="0"/>
              </a:p>
            </p:txBody>
          </p:sp>
        </mc:Choice>
        <mc:Fallback xmlns="">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known that in a vessel whose characteristic dimension (e.g., its diameter) is in the range of 20 to 500 microns, blood behaves as a non-Newtonian fluid, exhibiting complex phenomena, such as shear-thinning, stress relaxation, and also multi-component behaviors, such as the </a:t>
                </a:r>
                <a:r>
                  <a:rPr lang="en-US" dirty="0" err="1" smtClean="0"/>
                  <a:t>Fahraeus</a:t>
                </a:r>
                <a:r>
                  <a:rPr lang="en-US" dirty="0" smtClean="0"/>
                  <a:t> effect, plasma-skimming, etc. For describing these non-Newtonian and multi-component characteristics of blood, using the framework of mixture theory, a two-fluid model is applied, where the plasma is treated as a Newtonian fluid and the red blood cells (RBCs) are treated as shear-thinning fluid. A computational fluid dynamic (CFD) simulation incorporating the constitutive model was implemented using </a:t>
                </a:r>
                <a:r>
                  <a:rPr lang="en-US" dirty="0" err="1" smtClean="0"/>
                  <a:t>OpenFOAM</a:t>
                </a:r>
                <a:r>
                  <a:rPr lang="en-US" dirty="0" smtClean="0"/>
                  <a:t>® in which benchmark problems including a sudden expansion and various driven slots and crevices were studied numerically. The numerical results exhibited good agreement with the experimental observations with respect to both the velocity field and the volume fraction distribution of RBCs.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crevice simulation is motivated by the fact that most blood wetted devices with seams and joints</a:t>
                </a:r>
                <a:r>
                  <a:rPr lang="en-US" sz="1200" kern="1200" baseline="0" dirty="0" smtClean="0">
                    <a:solidFill>
                      <a:schemeClr val="tx1"/>
                    </a:solidFill>
                    <a:effectLst/>
                    <a:latin typeface="+mn-lt"/>
                    <a:ea typeface="+mn-ea"/>
                    <a:cs typeface="+mn-cs"/>
                  </a:rPr>
                  <a:t> are predisposed to thrombus deposition.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RBCs are assumed to behave as a viscoelastic shear-thinning fluid, whose viscosity is also a function of the volume fraction. The material parameters, </a:t>
                </a:r>
                <a:r>
                  <a:rPr lang="en-US" sz="1200" i="0" kern="1200">
                    <a:solidFill>
                      <a:schemeClr val="tx1"/>
                    </a:solidFill>
                    <a:effectLst/>
                    <a:latin typeface="Cambria Math" panose="02040503050406030204" pitchFamily="18" charset="0"/>
                    <a:ea typeface="+mn-ea"/>
                    <a:cs typeface="+mn-cs"/>
                  </a:rPr>
                  <a:t>𝜇_0</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𝜇_∞</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𝑘</a:t>
                </a:r>
                <a:r>
                  <a:rPr lang="en-US" sz="1200" kern="1200" dirty="0">
                    <a:solidFill>
                      <a:schemeClr val="tx1"/>
                    </a:solidFill>
                    <a:effectLst/>
                    <a:latin typeface="+mn-lt"/>
                    <a:ea typeface="+mn-ea"/>
                    <a:cs typeface="+mn-cs"/>
                  </a:rPr>
                  <a:t> are assumed to depend on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in the form of polynomial function and </a:t>
                </a:r>
                <a:r>
                  <a:rPr lang="en-US" sz="1200" i="0" kern="1200">
                    <a:solidFill>
                      <a:schemeClr val="tx1"/>
                    </a:solidFill>
                    <a:effectLst/>
                    <a:latin typeface="Cambria Math" panose="02040503050406030204" pitchFamily="18" charset="0"/>
                    <a:ea typeface="+mn-ea"/>
                    <a:cs typeface="+mn-cs"/>
                  </a:rPr>
                  <a:t>𝛽_20</a:t>
                </a:r>
                <a:r>
                  <a:rPr lang="en-US" sz="1200" kern="1200" dirty="0">
                    <a:solidFill>
                      <a:schemeClr val="tx1"/>
                    </a:solidFill>
                    <a:effectLst/>
                    <a:latin typeface="+mn-lt"/>
                    <a:ea typeface="+mn-ea"/>
                    <a:cs typeface="+mn-cs"/>
                  </a:rPr>
                  <a:t> is a constant. At low shear rates, the RBCs aggregate and form rod-shaped stacks due to the fibrinogen and large globulins, which increases the blood apparent viscosity</a:t>
                </a:r>
                <a:r>
                  <a:rPr lang="en-US" sz="1200" kern="1200" dirty="0" smtClean="0">
                    <a:solidFill>
                      <a:schemeClr val="tx1"/>
                    </a:solidFill>
                    <a:effectLst/>
                    <a:latin typeface="+mn-lt"/>
                    <a:ea typeface="+mn-ea"/>
                    <a:cs typeface="+mn-cs"/>
                  </a:rPr>
                  <a:t>. For the interaction force between the two components, we only consider terms which would correspond to the Stokes drag force and </a:t>
                </a:r>
                <a:r>
                  <a:rPr lang="en-US" sz="1200" kern="1200" dirty="0" err="1" smtClean="0">
                    <a:solidFill>
                      <a:schemeClr val="tx1"/>
                    </a:solidFill>
                    <a:effectLst/>
                    <a:latin typeface="+mn-lt"/>
                    <a:ea typeface="+mn-ea"/>
                    <a:cs typeface="+mn-cs"/>
                  </a:rPr>
                  <a:t>Saffman's</a:t>
                </a:r>
                <a:r>
                  <a:rPr lang="en-US" sz="1200" kern="1200" dirty="0" smtClean="0">
                    <a:solidFill>
                      <a:schemeClr val="tx1"/>
                    </a:solidFill>
                    <a:effectLst/>
                    <a:latin typeface="+mn-lt"/>
                    <a:ea typeface="+mn-ea"/>
                    <a:cs typeface="+mn-cs"/>
                  </a:rPr>
                  <a:t> shear- lift force. </a:t>
                </a:r>
                <a:r>
                  <a:rPr lang="en-US" sz="1200" kern="1200" dirty="0">
                    <a:solidFill>
                      <a:schemeClr val="tx1"/>
                    </a:solidFill>
                    <a:effectLst/>
                    <a:latin typeface="+mn-lt"/>
                    <a:ea typeface="+mn-ea"/>
                    <a:cs typeface="+mn-cs"/>
                  </a:rPr>
                  <a:t>(See[</a:t>
                </a:r>
                <a:r>
                  <a:rPr lang="en-US" sz="1200" u="none" strike="noStrike" kern="1200" dirty="0">
                    <a:solidFill>
                      <a:schemeClr val="tx1"/>
                    </a:solidFill>
                    <a:effectLst/>
                    <a:latin typeface="+mn-lt"/>
                    <a:ea typeface="+mn-ea"/>
                    <a:cs typeface="+mn-cs"/>
                    <a:hlinkClick r:id="rId7" action="ppaction://hlinkfile" tooltip="Johnson, 1991 #26"/>
                  </a:rPr>
                  <a:t>63</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8" action="ppaction://hlinkfile" tooltip="Massoudi, 2003 #33"/>
                  </a:rPr>
                  <a:t>64</a:t>
                </a:r>
                <a:r>
                  <a:rPr lang="en-US" sz="1200" kern="1200" dirty="0">
                    <a:solidFill>
                      <a:schemeClr val="tx1"/>
                    </a:solidFill>
                    <a:effectLst/>
                    <a:latin typeface="+mn-lt"/>
                    <a:ea typeface="+mn-ea"/>
                    <a:cs typeface="+mn-cs"/>
                  </a:rPr>
                  <a:t>].)</a:t>
                </a:r>
              </a:p>
              <a:p>
                <a:pPr/>
                <a:r>
                  <a:rPr lang="en-US" sz="1200" b="1" i="0" kern="1200">
                    <a:solidFill>
                      <a:schemeClr val="tx1"/>
                    </a:solidFill>
                    <a:effectLst/>
                    <a:latin typeface="Cambria Math" panose="02040503050406030204" pitchFamily="18" charset="0"/>
                    <a:ea typeface="+mn-ea"/>
                    <a:cs typeface="+mn-cs"/>
                  </a:rPr>
                  <a:t>𝒇_</a:t>
                </a:r>
                <a:r>
                  <a:rPr lang="en-US" sz="1200" i="0" kern="1200">
                    <a:solidFill>
                      <a:schemeClr val="tx1"/>
                    </a:solidFill>
                    <a:effectLst/>
                    <a:latin typeface="Cambria Math" panose="02040503050406030204" pitchFamily="18" charset="0"/>
                    <a:ea typeface="+mn-ea"/>
                    <a:cs typeface="+mn-cs"/>
                  </a:rPr>
                  <a:t>𝐼=(9𝜇_𝑓)/(2𝑎^2 ) 𝑓(𝜙)(</a:t>
                </a:r>
                <a:r>
                  <a:rPr lang="en-US" sz="1200" b="1" i="0" kern="1200">
                    <a:solidFill>
                      <a:schemeClr val="tx1"/>
                    </a:solidFill>
                    <a:effectLst/>
                    <a:latin typeface="Cambria Math" panose="02040503050406030204" pitchFamily="18" charset="0"/>
                    <a:ea typeface="+mn-ea"/>
                    <a:cs typeface="+mn-cs"/>
                  </a:rPr>
                  <a:t>𝒗_</a:t>
                </a:r>
                <a:r>
                  <a:rPr lang="en-US" sz="1200" i="0" kern="1200">
                    <a:solidFill>
                      <a:schemeClr val="tx1"/>
                    </a:solidFill>
                    <a:effectLst/>
                    <a:latin typeface="Cambria Math" panose="02040503050406030204" pitchFamily="18" charset="0"/>
                    <a:ea typeface="+mn-ea"/>
                    <a:cs typeface="+mn-cs"/>
                  </a:rPr>
                  <a:t>𝑟𝑏𝑐−</a:t>
                </a:r>
                <a:r>
                  <a:rPr lang="en-US" sz="1200" b="1" i="0" kern="1200">
                    <a:solidFill>
                      <a:schemeClr val="tx1"/>
                    </a:solidFill>
                    <a:effectLst/>
                    <a:latin typeface="Cambria Math" panose="02040503050406030204" pitchFamily="18" charset="0"/>
                    <a:ea typeface="+mn-ea"/>
                    <a:cs typeface="+mn-cs"/>
                  </a:rPr>
                  <a:t>𝒗_</a:t>
                </a:r>
                <a:r>
                  <a:rPr lang="en-US" sz="1200" i="0" kern="1200">
                    <a:solidFill>
                      <a:schemeClr val="tx1"/>
                    </a:solidFill>
                    <a:effectLst/>
                    <a:latin typeface="Cambria Math" panose="02040503050406030204" pitchFamily="18" charset="0"/>
                    <a:ea typeface="+mn-ea"/>
                    <a:cs typeface="+mn-cs"/>
                  </a:rPr>
                  <a:t>𝑓 )+(3(6.46)(𝜌_𝑓 𝜇_𝑓 )^(1/2))/4𝜋</a:t>
                </a:r>
                <a:r>
                  <a:rPr lang="en-US" sz="1200" i="0" kern="1200">
                    <a:solidFill>
                      <a:schemeClr val="tx1"/>
                    </a:solidFill>
                    <a:effectLst/>
                    <a:latin typeface="Cambria Math" panose="02040503050406030204" pitchFamily="18" charset="0"/>
                    <a:ea typeface="+mn-ea"/>
                    <a:cs typeface="+mn-cs"/>
                    <a:hlinkClick r:id="" action="ppaction://noaction"/>
                  </a:rPr>
                  <a:t>𝑎 </a:t>
                </a:r>
                <a:r>
                  <a:rPr lang="en-US" sz="1200" i="0" kern="1200">
                    <a:solidFill>
                      <a:schemeClr val="tx1"/>
                    </a:solidFill>
                    <a:effectLst/>
                    <a:latin typeface="Cambria Math" panose="02040503050406030204" pitchFamily="18" charset="0"/>
                    <a:ea typeface="+mn-ea"/>
                    <a:cs typeface="+mn-cs"/>
                  </a:rPr>
                  <a:t>𝜙(2𝑡𝑟〖</a:t>
                </a:r>
                <a:r>
                  <a:rPr lang="en-US" sz="1200" b="1" i="0" kern="1200">
                    <a:solidFill>
                      <a:schemeClr val="tx1"/>
                    </a:solidFill>
                    <a:effectLst/>
                    <a:latin typeface="Cambria Math" panose="02040503050406030204" pitchFamily="18" charset="0"/>
                    <a:ea typeface="+mn-ea"/>
                    <a:cs typeface="+mn-cs"/>
                  </a:rPr>
                  <a:t>𝑫_</a:t>
                </a:r>
                <a:r>
                  <a:rPr lang="en-US" sz="1200" i="0" kern="1200">
                    <a:solidFill>
                      <a:schemeClr val="tx1"/>
                    </a:solidFill>
                    <a:effectLst/>
                    <a:latin typeface="Cambria Math" panose="02040503050406030204" pitchFamily="18" charset="0"/>
                    <a:ea typeface="+mn-ea"/>
                    <a:cs typeface="+mn-cs"/>
                  </a:rPr>
                  <a:t>𝑓〗^2 )^(−1/4) </a:t>
                </a:r>
                <a:r>
                  <a:rPr lang="en-US" sz="1200" b="1" i="0" kern="1200">
                    <a:solidFill>
                      <a:schemeClr val="tx1"/>
                    </a:solidFill>
                    <a:effectLst/>
                    <a:latin typeface="Cambria Math" panose="02040503050406030204" pitchFamily="18" charset="0"/>
                    <a:ea typeface="+mn-ea"/>
                    <a:cs typeface="+mn-cs"/>
                  </a:rPr>
                  <a:t>𝑫_</a:t>
                </a:r>
                <a:r>
                  <a:rPr lang="en-US" sz="1200" i="0" kern="1200">
                    <a:solidFill>
                      <a:schemeClr val="tx1"/>
                    </a:solidFill>
                    <a:effectLst/>
                    <a:latin typeface="Cambria Math" panose="02040503050406030204" pitchFamily="18" charset="0"/>
                    <a:ea typeface="+mn-ea"/>
                    <a:cs typeface="+mn-cs"/>
                  </a:rPr>
                  <a:t>𝑓 (</a:t>
                </a:r>
                <a:r>
                  <a:rPr lang="en-US" sz="1200" b="1" i="0" kern="1200">
                    <a:solidFill>
                      <a:schemeClr val="tx1"/>
                    </a:solidFill>
                    <a:effectLst/>
                    <a:latin typeface="Cambria Math" panose="02040503050406030204" pitchFamily="18" charset="0"/>
                    <a:ea typeface="+mn-ea"/>
                    <a:cs typeface="+mn-cs"/>
                  </a:rPr>
                  <a:t>𝒗_</a:t>
                </a:r>
                <a:r>
                  <a:rPr lang="en-US" sz="1200" i="0" kern="1200">
                    <a:solidFill>
                      <a:schemeClr val="tx1"/>
                    </a:solidFill>
                    <a:effectLst/>
                    <a:latin typeface="Cambria Math" panose="02040503050406030204" pitchFamily="18" charset="0"/>
                    <a:ea typeface="+mn-ea"/>
                    <a:cs typeface="+mn-cs"/>
                  </a:rPr>
                  <a:t>𝑟𝑏𝑐−</a:t>
                </a:r>
                <a:r>
                  <a:rPr lang="en-US" sz="1200" b="1" i="0" kern="1200">
                    <a:solidFill>
                      <a:schemeClr val="tx1"/>
                    </a:solidFill>
                    <a:effectLst/>
                    <a:latin typeface="Cambria Math" panose="02040503050406030204" pitchFamily="18" charset="0"/>
                    <a:ea typeface="+mn-ea"/>
                    <a:cs typeface="+mn-cs"/>
                  </a:rPr>
                  <a:t>𝒗_</a:t>
                </a:r>
                <a:r>
                  <a:rPr lang="en-US" sz="1200" i="0" kern="1200">
                    <a:solidFill>
                      <a:schemeClr val="tx1"/>
                    </a:solidFill>
                    <a:effectLst/>
                    <a:latin typeface="Cambria Math" panose="02040503050406030204" pitchFamily="18" charset="0"/>
                    <a:ea typeface="+mn-ea"/>
                    <a:cs typeface="+mn-cs"/>
                  </a:rPr>
                  <a:t>𝑓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a:t>
                </a:r>
              </a:p>
              <a:p>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𝑎</a:t>
                </a:r>
                <a:r>
                  <a:rPr lang="en-US" sz="1200" kern="1200" dirty="0">
                    <a:solidFill>
                      <a:schemeClr val="tx1"/>
                    </a:solidFill>
                    <a:effectLst/>
                    <a:latin typeface="+mn-lt"/>
                    <a:ea typeface="+mn-ea"/>
                    <a:cs typeface="+mn-cs"/>
                  </a:rPr>
                  <a:t> is the diameter of RBCs, here assumed as 8</a:t>
                </a:r>
                <a:r>
                  <a:rPr lang="en-US" sz="1200" i="0" kern="1200">
                    <a:solidFill>
                      <a:schemeClr val="tx1"/>
                    </a:solidFill>
                    <a:effectLst/>
                    <a:latin typeface="Cambria Math" panose="02040503050406030204" pitchFamily="18" charset="0"/>
                    <a:ea typeface="+mn-ea"/>
                    <a:cs typeface="+mn-cs"/>
                  </a:rPr>
                  <a:t>𝜇𝑚</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𝑓(𝜙)=exp⁡(2.68𝜙)+𝜙^0.43</a:t>
                </a:r>
                <a:r>
                  <a:rPr lang="en-US" sz="1200" kern="1200" dirty="0">
                    <a:solidFill>
                      <a:schemeClr val="tx1"/>
                    </a:solidFill>
                    <a:effectLst/>
                    <a:latin typeface="+mn-lt"/>
                    <a:ea typeface="+mn-ea"/>
                    <a:cs typeface="+mn-cs"/>
                  </a:rPr>
                  <a:t> is the drag model (hindrance function) measured by </a:t>
                </a:r>
                <a:r>
                  <a:rPr lang="en-US" sz="1200" kern="1200" dirty="0" err="1">
                    <a:solidFill>
                      <a:schemeClr val="tx1"/>
                    </a:solidFill>
                    <a:effectLst/>
                    <a:latin typeface="+mn-lt"/>
                    <a:ea typeface="+mn-ea"/>
                    <a:cs typeface="+mn-cs"/>
                  </a:rPr>
                  <a:t>Rusche</a:t>
                </a:r>
                <a:r>
                  <a:rPr lang="en-US" sz="1200" kern="1200" dirty="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Issa</a:t>
                </a:r>
                <a:r>
                  <a:rPr lang="en-US" sz="1200" kern="1200" dirty="0" smtClean="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9" action="ppaction://hlinkfile" tooltip="Rusche, 2000 #50"/>
                  </a:rPr>
                  <a:t>65</a:t>
                </a:r>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all the cases studied in this paper, we use the following values for the material properties: </a:t>
                </a:r>
                <a:r>
                  <a:rPr lang="en-US" sz="1200" i="0" kern="1200">
                    <a:solidFill>
                      <a:schemeClr val="tx1"/>
                    </a:solidFill>
                    <a:effectLst/>
                    <a:latin typeface="Cambria Math" panose="02040503050406030204" pitchFamily="18" charset="0"/>
                    <a:ea typeface="+mn-ea"/>
                    <a:cs typeface="+mn-cs"/>
                  </a:rPr>
                  <a:t>𝜇_𝑓=0.96cP</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𝜌_𝑓=1027kg/m^3</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𝜌_𝑟𝑏𝑐=1093kg/m^3</a:t>
                </a:r>
                <a:r>
                  <a:rPr lang="en-US" sz="1200" kern="1200" dirty="0">
                    <a:solidFill>
                      <a:schemeClr val="tx1"/>
                    </a:solidFill>
                    <a:effectLst/>
                    <a:latin typeface="+mn-lt"/>
                    <a:ea typeface="+mn-ea"/>
                    <a:cs typeface="+mn-cs"/>
                  </a:rPr>
                  <a:t>. The boundary conditions are listed in Table 1 (For details see[</a:t>
                </a:r>
                <a:r>
                  <a:rPr lang="en-US" sz="1200" u="none" strike="noStrike" kern="1200" dirty="0">
                    <a:solidFill>
                      <a:schemeClr val="tx1"/>
                    </a:solidFill>
                    <a:effectLst/>
                    <a:latin typeface="+mn-lt"/>
                    <a:ea typeface="+mn-ea"/>
                    <a:cs typeface="+mn-cs"/>
                    <a:hlinkClick r:id="rId10" action="ppaction://hlinkfile" tooltip="Rusche, 2003 #49"/>
                  </a:rPr>
                  <a:t>67</a:t>
                </a:r>
                <a:r>
                  <a:rPr lang="en-US" sz="1200" kern="1200" dirty="0">
                    <a:solidFill>
                      <a:schemeClr val="tx1"/>
                    </a:solidFill>
                    <a:effectLst/>
                    <a:latin typeface="+mn-lt"/>
                    <a:ea typeface="+mn-ea"/>
                    <a:cs typeface="+mn-cs"/>
                  </a:rPr>
                  <a:t>]). The total number of material parameters or constants associated with the constitutive relations is 10; these are </a:t>
                </a:r>
                <a:r>
                  <a:rPr lang="en-US" sz="1200" i="0" kern="1200">
                    <a:solidFill>
                      <a:schemeClr val="tx1"/>
                    </a:solidFill>
                    <a:effectLst/>
                    <a:latin typeface="Cambria Math" panose="02040503050406030204" pitchFamily="18" charset="0"/>
                    <a:ea typeface="+mn-ea"/>
                    <a:cs typeface="+mn-cs"/>
                  </a:rPr>
                  <a:t>𝜇_𝑓,𝜆_𝑓, 𝜌_𝑓, 𝜌_𝑟𝑏𝑐,𝜇_0, 𝜇_∞,a, 𝑘,𝑓(𝜙), 𝛽_20, </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75000"/>
                      </a:schemeClr>
                    </a:solidFill>
                  </a:rPr>
                  <a:t>W.-T. Wu, N. </a:t>
                </a:r>
                <a:r>
                  <a:rPr lang="en-US" sz="1200" dirty="0" err="1" smtClean="0">
                    <a:solidFill>
                      <a:schemeClr val="tx2">
                        <a:lumMod val="75000"/>
                      </a:schemeClr>
                    </a:solidFill>
                  </a:rPr>
                  <a:t>Aubry</a:t>
                </a:r>
                <a:r>
                  <a:rPr lang="en-US" sz="1200" dirty="0" smtClean="0">
                    <a:solidFill>
                      <a:schemeClr val="tx2">
                        <a:lumMod val="75000"/>
                      </a:schemeClr>
                    </a:solidFill>
                  </a:rPr>
                  <a:t>, M. Massoudi, J. Kim, and J. F. </a:t>
                </a:r>
                <a:r>
                  <a:rPr lang="en-US" sz="1200" dirty="0" err="1" smtClean="0">
                    <a:solidFill>
                      <a:schemeClr val="tx2">
                        <a:lumMod val="75000"/>
                      </a:schemeClr>
                    </a:solidFill>
                  </a:rPr>
                  <a:t>Antaki</a:t>
                </a:r>
                <a:r>
                  <a:rPr lang="en-US" sz="1200" dirty="0" smtClean="0">
                    <a:solidFill>
                      <a:schemeClr val="tx2">
                        <a:lumMod val="75000"/>
                      </a:schemeClr>
                    </a:solidFill>
                  </a:rPr>
                  <a:t>. A numerical study of blood flow using mixture theory.  </a:t>
                </a:r>
                <a:r>
                  <a:rPr lang="en-US" sz="1200" i="1" dirty="0" smtClean="0">
                    <a:solidFill>
                      <a:schemeClr val="tx2">
                        <a:lumMod val="75000"/>
                      </a:schemeClr>
                    </a:solidFill>
                  </a:rPr>
                  <a:t>International Journal of Engineering Science</a:t>
                </a:r>
                <a:r>
                  <a:rPr lang="en-US" sz="1200" dirty="0" smtClean="0">
                    <a:solidFill>
                      <a:schemeClr val="tx2">
                        <a:lumMod val="75000"/>
                      </a:schemeClr>
                    </a:solidFill>
                  </a:rPr>
                  <a:t>. Vol. 76 (2014), pp. 56-72.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Zhao</a:t>
                </a:r>
                <a:r>
                  <a:rPr lang="en-US" sz="1200" kern="1200" baseline="0" dirty="0" smtClean="0">
                    <a:solidFill>
                      <a:schemeClr val="tx1"/>
                    </a:solidFill>
                    <a:effectLst/>
                    <a:latin typeface="+mn-lt"/>
                    <a:ea typeface="+mn-ea"/>
                    <a:cs typeface="+mn-cs"/>
                  </a:rPr>
                  <a:t> R. et al. (2008) Micro-flow visualization of red blood cell-enhanced platelet concentration at sudden expansion. Annals of biomedical engineering, 36(7), 1130-1141.</a:t>
                </a:r>
                <a:endParaRPr lang="en-US" sz="1200" kern="1200" dirty="0" smtClean="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5A5AD131-B7D6-47B0-BCAC-691D61DBDE58}" type="slidenum">
              <a:rPr lang="en-US" smtClean="0"/>
              <a:pPr/>
              <a:t>6</a:t>
            </a:fld>
            <a:endParaRPr lang="en-US"/>
          </a:p>
        </p:txBody>
      </p:sp>
    </p:spTree>
    <p:extLst>
      <p:ext uri="{BB962C8B-B14F-4D97-AF65-F5344CB8AC3E}">
        <p14:creationId xmlns:p14="http://schemas.microsoft.com/office/powerpoint/2010/main" val="107525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In this paper, the limitations of axisymmetric and Cartesian two-dimensional (2D) simulations of cylindrical gas-solid fluidized beds are discussed. A new method has been proposed to carry out pseudo-two-dimensional (2.5D) simulations of a cylindrical fluidized bed by appropriately combining the benefits of Cartesian 2D and axisymmetric assumptions. This is done by constructing a computational domain consisting of a central thin plate and two wedges. The proposed method was implemented in the open-source code MFIX and applied to the simulation of a lab-scale bubbling fluidized bed with necessary sensitivity study. After a careful grid study to ensure the numerical results are grid independent, detailed comparisons of the flow hydrodynamics were presented against axisymmetric and Cartesian 2D simulations. Furthermore, the 2.5D simulation results have been compared to the three-dimensional (3D) simulation for evaluation. This new approach yields better agreement with the 3D simulation results than with axisymmetric and Cartesian 2D simulations.</a:t>
            </a:r>
          </a:p>
          <a:p>
            <a:endParaRPr lang="en-US" sz="1100" dirty="0"/>
          </a:p>
          <a:p>
            <a:pPr defTabSz="874441">
              <a:defRPr/>
            </a:pPr>
            <a:r>
              <a:rPr lang="en-US" sz="1100" dirty="0"/>
              <a:t>The 2.5D model recently proposed by Li et al. (Li, T., </a:t>
            </a:r>
            <a:r>
              <a:rPr lang="en-US" sz="1100" dirty="0" err="1"/>
              <a:t>Benyahia</a:t>
            </a:r>
            <a:r>
              <a:rPr lang="en-US" sz="1100" dirty="0"/>
              <a:t>, S., </a:t>
            </a:r>
            <a:r>
              <a:rPr lang="en-US" sz="1100" dirty="0" err="1"/>
              <a:t>Dietiker</a:t>
            </a:r>
            <a:r>
              <a:rPr lang="en-US" sz="1100" dirty="0"/>
              <a:t>, J., Musser, J., and Sun, X., 2015. A 2.5D computational method to simulate cylindrical fluidized beds. Chemical Engineering Science. 123, 236-246.) was validated for two cylindrical gas-solids bubbling fluidized bed systems. Different types of particles tested under various flow conditions were simulated using the traditional 2D model and the 2.5D model. Detailed comparison against the experimental measurements on solid concentration and velocity were conducted. Comparing to the traditional Cartesian 2D flow simulation, the 2.5D model yielded better agreement with the experimental data especially for the solid velocity prediction in the column wall region.</a:t>
            </a: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607224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A comprehensive set of detailed multiphase computational fluid dynamic simulations of the TRIG gasifier were conducted using NETL’s MFIX code. These simulations are based on testing performed at the Power Systems Development Facility (PSDF) for the TRIGTM gasifier operating over a broad range of conditions with Mississippi Lignite feedstock. NETL has previously modeled PSDF TRIG™ gasifier performance for both bituminous and Powder River Basin coals and comparison with SCS data has been very good. This work builds on these efforts and uses enhanced MFIX capabilities and the new NETL-based supercomputing facility to create more detailed models to more accurately model TRIG™ performance. With the enhanced meshing capability for dealing with complex flow geometry, detailed feed distributions in the gasification process are fully accounted for in the model to allow investigation of their impact on gasifier performance.</a:t>
            </a:r>
          </a:p>
          <a:p>
            <a:endParaRPr lang="en-US" sz="1100" dirty="0"/>
          </a:p>
          <a:p>
            <a:r>
              <a:rPr lang="en-US" sz="1100" dirty="0"/>
              <a:t>The new coal chemistry enhancement to MFIX, called Carbonaceous Chemistry for Computational Modeling (C3M) leverages the kinetic models from leading coal kinetic packages to provide the detailed reaction kinetics in the gasification process for the MFIX gasifier model. Gasifier performance over a range of operating conditions has been modeled to verify the ability of the model to predict parametric behavior. Excellent agreement between model predictions and experimental measurements has been seen over a broad range of operating conditions..</a:t>
            </a:r>
          </a:p>
          <a:p>
            <a:endParaRPr lang="en-US" sz="1100" dirty="0"/>
          </a:p>
          <a:p>
            <a:r>
              <a:rPr lang="en-US" sz="1100" dirty="0"/>
              <a:t>Extensive simulation study of PSDF gasifier using Mississippi Lignite </a:t>
            </a:r>
          </a:p>
          <a:p>
            <a:pPr lvl="1"/>
            <a:r>
              <a:rPr lang="en-US" sz="1100" dirty="0"/>
              <a:t>Very good agreement in temperature, pressure, syngas composition</a:t>
            </a:r>
          </a:p>
          <a:p>
            <a:pPr lvl="1"/>
            <a:r>
              <a:rPr lang="en-US" sz="1100" dirty="0"/>
              <a:t>Model predicts lower mixing zone more dilute than experimental observation </a:t>
            </a:r>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4791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1 MW scale testing at Southern Company Plant</a:t>
            </a:r>
          </a:p>
          <a:p>
            <a:r>
              <a:rPr lang="en-US" dirty="0" smtClean="0"/>
              <a:t>Pilot designed for 90% capture; 2300 </a:t>
            </a:r>
            <a:r>
              <a:rPr lang="en-US" dirty="0" err="1" smtClean="0"/>
              <a:t>lb</a:t>
            </a:r>
            <a:r>
              <a:rPr lang="en-US" dirty="0" smtClean="0"/>
              <a:t> Co2/</a:t>
            </a:r>
            <a:r>
              <a:rPr lang="en-US" dirty="0" err="1" smtClean="0"/>
              <a:t>hr</a:t>
            </a:r>
            <a:r>
              <a:rPr lang="en-US" dirty="0" smtClean="0"/>
              <a:t>; Flues gas flow rate 2600 SCFM</a:t>
            </a:r>
          </a:p>
          <a:p>
            <a:endParaRPr lang="en-US" dirty="0" smtClean="0"/>
          </a:p>
          <a:p>
            <a:r>
              <a:rPr lang="en-US" sz="1100" dirty="0"/>
              <a:t>As described in Section 5.3, a sample of 351 parameter settings from the posterior distribution of 15 model parameters has been obtained. These 351 settings then are used to produce an ensemble of MFIX model runs for the 1MW system. Of these 351, many (~100) runs fail at each flow rate. However, the successful runs from this ensemble can be used to make predictions with uncertainty for any QOI. Figure 22 provides the entire uncertainty distribution along with the posterior mean (i.e., a best guess) prediction and a 95 percent lower confidence bound for two QOIs: CO</a:t>
            </a:r>
            <a:r>
              <a:rPr lang="en-US" sz="1100" baseline="-25000" dirty="0"/>
              <a:t>2</a:t>
            </a:r>
            <a:r>
              <a:rPr lang="en-US" sz="1100" dirty="0"/>
              <a:t> adsorption rate and bed height, respectively, at a flow rate of 0.72 kg/s. While the posterior mean prediction suggests that, at a flow rate of 0.72 kg/s, this 1MW system will capture more than 95 percent of the CO</a:t>
            </a:r>
            <a:r>
              <a:rPr lang="en-US" sz="1100" baseline="-25000" dirty="0"/>
              <a:t>2</a:t>
            </a:r>
            <a:r>
              <a:rPr lang="en-US" sz="1100" dirty="0"/>
              <a:t>, the lower confidence bound suggests it could result in as low as ~83 percent capture. Similar conclusions can be drawn for the bed height in Figure 22 or any other QOI, for that matter.</a:t>
            </a:r>
          </a:p>
          <a:p>
            <a:r>
              <a:rPr lang="en-US" sz="1100" dirty="0"/>
              <a:t> </a:t>
            </a:r>
          </a:p>
          <a:p>
            <a:r>
              <a:rPr lang="x-none" sz="1100" b="1" dirty="0"/>
              <a:t> </a:t>
            </a:r>
            <a:endParaRPr lang="en-US" sz="1100" b="1" dirty="0"/>
          </a:p>
          <a:p>
            <a:r>
              <a:rPr lang="x-none" sz="1100" b="1" dirty="0"/>
              <a:t>Figure 22  Uncertainty distribution for predictions of CO</a:t>
            </a:r>
            <a:r>
              <a:rPr lang="x-none" sz="1100" b="1" baseline="-25000" dirty="0"/>
              <a:t>2</a:t>
            </a:r>
            <a:r>
              <a:rPr lang="x-none" sz="1100" b="1" dirty="0"/>
              <a:t> adsorption rate and bed height, respectively, for a flow rate of 0.72 kg/s</a:t>
            </a:r>
            <a:r>
              <a:rPr lang="en-US" sz="1100" b="1" dirty="0"/>
              <a:t>.</a:t>
            </a:r>
          </a:p>
          <a:p>
            <a:r>
              <a:rPr lang="en-US" sz="1100" dirty="0"/>
              <a:t> </a:t>
            </a:r>
          </a:p>
          <a:p>
            <a:r>
              <a:rPr lang="en-US" sz="1100" dirty="0"/>
              <a:t>	Since the DOE target for carbon capture is 90%, we next use the 1MW simulation framework with quantitative confidence to answer the following question: </a:t>
            </a:r>
            <a:r>
              <a:rPr lang="en-US" sz="1100" i="1" dirty="0"/>
              <a:t>For this conceptual </a:t>
            </a:r>
            <a:r>
              <a:rPr lang="en-US" sz="1100" i="1" dirty="0" err="1"/>
              <a:t>adsorber</a:t>
            </a:r>
            <a:r>
              <a:rPr lang="en-US" sz="1100" i="1" dirty="0"/>
              <a:t> design, at what inlet gas flow rate can we be 95 percent certain to obtain 90 percent capture?</a:t>
            </a:r>
            <a:r>
              <a:rPr lang="en-US" sz="1100" dirty="0"/>
              <a:t> The ensemble of the 1MW runs made here also can be used to answer this or similar questions. In particular, an ensemble of runs has been made at each of the flow rates: 0.48, 0.60, 0.72, and 0.84 kg/s. Figure 23 features box plots showing the resulting distributions for each flow rate. Furthermore, quantile regression can estimate the fifth percentile of the distribution (i.e., the 95 percent lower confidence bound) as a function of flow rate [9]. Because the capture rate has a range of [0,1], this QOI first is transformed to a logit scale prior to conducting the quantile regression. Then, it is transformed back to the original scale for presentation. This 95 percent lower confidence bound as a function of flow rate also is displayed in Figure 23. From this, we can conclude that at a flow rate of 0.65 kg/s may be 95 percent confident to obtain a capture fraction of, at least, 0.90. The mean, or best guess prediction, as a function of flow rate also is included for reference (the blue curve in Figure 23).</a:t>
            </a:r>
            <a:r>
              <a:rPr lang="en-US" sz="1100" b="1" dirty="0"/>
              <a:t> </a:t>
            </a:r>
            <a:r>
              <a:rPr lang="en-US" sz="1100" dirty="0"/>
              <a:t>The mean curve is obtained with traditional regression on the logit scale.</a:t>
            </a:r>
          </a:p>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9</a:t>
            </a:fld>
            <a:endParaRPr lang="en-US" dirty="0"/>
          </a:p>
        </p:txBody>
      </p:sp>
    </p:spTree>
    <p:extLst>
      <p:ext uri="{BB962C8B-B14F-4D97-AF65-F5344CB8AC3E}">
        <p14:creationId xmlns:p14="http://schemas.microsoft.com/office/powerpoint/2010/main" val="1573945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p:cNvSpPr/>
          <p:nvPr userDrawn="1"/>
        </p:nvSpPr>
        <p:spPr>
          <a:xfrm>
            <a:off x="0" y="1284859"/>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3" name="Rectangle 22"/>
          <p:cNvSpPr/>
          <p:nvPr userDrawn="1"/>
        </p:nvSpPr>
        <p:spPr>
          <a:xfrm>
            <a:off x="0" y="1213729"/>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3" name="Rectangle 32"/>
          <p:cNvSpPr/>
          <p:nvPr userDrawn="1"/>
        </p:nvSpPr>
        <p:spPr>
          <a:xfrm>
            <a:off x="143" y="5206777"/>
            <a:ext cx="6421638" cy="1252728"/>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6" name="Rectangle 55"/>
          <p:cNvSpPr/>
          <p:nvPr userDrawn="1"/>
        </p:nvSpPr>
        <p:spPr>
          <a:xfrm>
            <a:off x="6397067" y="5206777"/>
            <a:ext cx="2746934" cy="1252728"/>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 name="Rectangle 6"/>
          <p:cNvSpPr/>
          <p:nvPr userDrawn="1"/>
        </p:nvSpPr>
        <p:spPr>
          <a:xfrm>
            <a:off x="0" y="0"/>
            <a:ext cx="9144000" cy="12480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162065"/>
            <a:ext cx="1300911" cy="999251"/>
          </a:xfrm>
          <a:prstGeom prst="rect">
            <a:avLst/>
          </a:prstGeom>
        </p:spPr>
      </p:pic>
      <p:sp>
        <p:nvSpPr>
          <p:cNvPr id="57" name="Rectangle 56"/>
          <p:cNvSpPr/>
          <p:nvPr userDrawn="1"/>
        </p:nvSpPr>
        <p:spPr>
          <a:xfrm>
            <a:off x="-761" y="6450352"/>
            <a:ext cx="9145195" cy="4091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userDrawn="1"/>
        </p:nvGrpSpPr>
        <p:grpSpPr>
          <a:xfrm>
            <a:off x="6360161" y="6496947"/>
            <a:ext cx="2877642" cy="345882"/>
            <a:chOff x="6360161" y="6496947"/>
            <a:chExt cx="2877642" cy="345882"/>
          </a:xfrm>
        </p:grpSpPr>
        <p:pic>
          <p:nvPicPr>
            <p:cNvPr id="36" name="Picture 35"/>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6360161" y="6496947"/>
              <a:ext cx="1343216" cy="345882"/>
            </a:xfrm>
            <a:prstGeom prst="rect">
              <a:avLst/>
            </a:prstGeom>
          </p:spPr>
        </p:pic>
        <p:sp>
          <p:nvSpPr>
            <p:cNvPr id="37" name="TextBox 36"/>
            <p:cNvSpPr txBox="1"/>
            <p:nvPr userDrawn="1"/>
          </p:nvSpPr>
          <p:spPr>
            <a:xfrm>
              <a:off x="7611488" y="6499567"/>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2" name="Isosceles Triangle 1"/>
          <p:cNvSpPr/>
          <p:nvPr userDrawn="1"/>
        </p:nvSpPr>
        <p:spPr>
          <a:xfrm>
            <a:off x="4872673" y="5206167"/>
            <a:ext cx="1524393" cy="1241804"/>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8"/>
          <p:cNvSpPr>
            <a:spLocks noGrp="1"/>
          </p:cNvSpPr>
          <p:nvPr userDrawn="1">
            <p:ph type="body" sz="quarter" idx="13" hasCustomPrompt="1"/>
          </p:nvPr>
        </p:nvSpPr>
        <p:spPr>
          <a:xfrm>
            <a:off x="6269092" y="5318971"/>
            <a:ext cx="2743200" cy="246221"/>
          </a:xfrm>
        </p:spPr>
        <p:txBody>
          <a:bodyPr wrap="square" lIns="0" tIns="0" rIns="0" bIns="0">
            <a:spAutoFit/>
          </a:bodyPr>
          <a:lstStyle>
            <a:lvl1pPr marL="0" indent="0" algn="r">
              <a:buNone/>
              <a:defRPr sz="1600">
                <a:solidFill>
                  <a:schemeClr val="bg1"/>
                </a:solidFill>
              </a:defRPr>
            </a:lvl1pPr>
          </a:lstStyle>
          <a:p>
            <a:r>
              <a:rPr lang="en-US" dirty="0" smtClean="0"/>
              <a:t>Presenter’s name</a:t>
            </a:r>
            <a:endParaRPr lang="en-US" dirty="0"/>
          </a:p>
        </p:txBody>
      </p:sp>
      <p:sp>
        <p:nvSpPr>
          <p:cNvPr id="22" name="Text Placeholder 9"/>
          <p:cNvSpPr>
            <a:spLocks noGrp="1"/>
          </p:cNvSpPr>
          <p:nvPr userDrawn="1">
            <p:ph type="body" sz="quarter" idx="14" hasCustomPrompt="1"/>
          </p:nvPr>
        </p:nvSpPr>
        <p:spPr>
          <a:xfrm>
            <a:off x="5903332" y="5655448"/>
            <a:ext cx="3108960" cy="246221"/>
          </a:xfrm>
        </p:spPr>
        <p:txBody>
          <a:bodyPr wrap="square" lIns="0" tIns="0" rIns="0" bIns="0">
            <a:spAutoFit/>
          </a:bodyPr>
          <a:lstStyle>
            <a:lvl1pPr marL="0" indent="0" algn="r">
              <a:spcBef>
                <a:spcPts val="600"/>
              </a:spcBef>
              <a:buNone/>
              <a:defRPr sz="1600" b="0">
                <a:solidFill>
                  <a:schemeClr val="bg1"/>
                </a:solidFill>
              </a:defRPr>
            </a:lvl1pPr>
          </a:lstStyle>
          <a:p>
            <a:r>
              <a:rPr lang="en-US" dirty="0" smtClean="0"/>
              <a:t>Presenter’s title and date</a:t>
            </a:r>
          </a:p>
        </p:txBody>
      </p:sp>
      <p:sp>
        <p:nvSpPr>
          <p:cNvPr id="24" name="TextBox 23"/>
          <p:cNvSpPr txBox="1"/>
          <p:nvPr userDrawn="1"/>
        </p:nvSpPr>
        <p:spPr>
          <a:xfrm>
            <a:off x="3507287" y="430858"/>
            <a:ext cx="5598099" cy="400110"/>
          </a:xfrm>
          <a:prstGeom prst="rect">
            <a:avLst/>
          </a:prstGeom>
          <a:noFill/>
        </p:spPr>
        <p:txBody>
          <a:bodyPr wrap="square" rtlCol="0">
            <a:spAutoFit/>
          </a:bodyPr>
          <a:lstStyle/>
          <a:p>
            <a:pPr algn="r"/>
            <a:r>
              <a:rPr lang="en-US" sz="2000" b="1" i="1" cap="none" spc="50" baseline="0" dirty="0" smtClean="0">
                <a:solidFill>
                  <a:schemeClr val="bg1"/>
                </a:solidFill>
              </a:rPr>
              <a:t>Driving Innovation </a:t>
            </a:r>
            <a:r>
              <a:rPr lang="en-US" sz="1600" b="1" i="1" cap="none" spc="50" baseline="0" dirty="0" smtClean="0">
                <a:solidFill>
                  <a:schemeClr val="bg1"/>
                </a:solidFill>
              </a:rPr>
              <a:t>♦</a:t>
            </a:r>
            <a:r>
              <a:rPr lang="en-US" sz="2000" b="1" i="1" cap="none" spc="50" baseline="0" dirty="0" smtClean="0">
                <a:solidFill>
                  <a:schemeClr val="bg1"/>
                </a:solidFill>
              </a:rPr>
              <a:t> Delivering Results</a:t>
            </a:r>
            <a:endParaRPr lang="en-US" sz="2000" b="1" i="1" cap="none" spc="50" baseline="0" dirty="0">
              <a:solidFill>
                <a:schemeClr val="bg1"/>
              </a:solidFill>
            </a:endParaRPr>
          </a:p>
        </p:txBody>
      </p:sp>
      <p:sp>
        <p:nvSpPr>
          <p:cNvPr id="17" name="Text Placeholder 7"/>
          <p:cNvSpPr>
            <a:spLocks noGrp="1"/>
          </p:cNvSpPr>
          <p:nvPr userDrawn="1">
            <p:ph type="body" sz="quarter" idx="10" hasCustomPrompt="1"/>
          </p:nvPr>
        </p:nvSpPr>
        <p:spPr>
          <a:xfrm>
            <a:off x="274319" y="5317223"/>
            <a:ext cx="5394960" cy="498598"/>
          </a:xfrm>
        </p:spPr>
        <p:txBody>
          <a:bodyPr lIns="0" rIns="0" anchor="t" anchorCtr="0">
            <a:spAutoFit/>
          </a:bodyPr>
          <a:lstStyle>
            <a:lvl1pPr marL="0" indent="0">
              <a:lnSpc>
                <a:spcPct val="110000"/>
              </a:lnSpc>
              <a:spcBef>
                <a:spcPts val="0"/>
              </a:spcBef>
              <a:buNone/>
              <a:defRPr sz="2400">
                <a:solidFill>
                  <a:schemeClr val="bg1"/>
                </a:solidFill>
              </a:defRPr>
            </a:lvl1pPr>
          </a:lstStyle>
          <a:p>
            <a:r>
              <a:rPr lang="en-US" dirty="0" smtClean="0"/>
              <a:t>Click to add presentation title</a:t>
            </a:r>
            <a:endParaRPr lang="en-US" dirty="0"/>
          </a:p>
        </p:txBody>
      </p:sp>
    </p:spTree>
    <p:extLst>
      <p:ext uri="{BB962C8B-B14F-4D97-AF65-F5344CB8AC3E}">
        <p14:creationId xmlns:p14="http://schemas.microsoft.com/office/powerpoint/2010/main" val="39328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238148"/>
            <a:ext cx="82296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3840" y="146304"/>
            <a:ext cx="1097280" cy="842839"/>
          </a:xfrm>
          <a:prstGeom prst="rect">
            <a:avLst/>
          </a:prstGeom>
        </p:spPr>
      </p:pic>
      <p:sp>
        <p:nvSpPr>
          <p:cNvPr id="24" name="Slide Number Placeholder 5"/>
          <p:cNvSpPr txBox="1">
            <a:spLocks/>
          </p:cNvSpPr>
          <p:nvPr userDrawn="1"/>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bg1"/>
              </a:solidFill>
              <a:effectLst/>
              <a:uLnTx/>
              <a:uFillTx/>
              <a:latin typeface="Calibri"/>
              <a:ea typeface="+mn-ea"/>
              <a:cs typeface="+mn-cs"/>
            </a:endParaRPr>
          </a:p>
        </p:txBody>
      </p:sp>
      <p:sp>
        <p:nvSpPr>
          <p:cNvPr id="25"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6369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3840" y="146304"/>
            <a:ext cx="1097280" cy="842839"/>
          </a:xfrm>
          <a:prstGeom prst="rect">
            <a:avLst/>
          </a:prstGeom>
        </p:spPr>
      </p:pic>
      <p:sp>
        <p:nvSpPr>
          <p:cNvPr id="24" name="Slide Number Placeholder 5"/>
          <p:cNvSpPr txBox="1">
            <a:spLocks/>
          </p:cNvSpPr>
          <p:nvPr userDrawn="1"/>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bg1"/>
              </a:solidFill>
              <a:effectLst/>
              <a:uLnTx/>
              <a:uFillTx/>
              <a:latin typeface="Calibri"/>
              <a:ea typeface="+mn-ea"/>
              <a:cs typeface="+mn-cs"/>
            </a:endParaRP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18"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spTree>
    <p:extLst>
      <p:ext uri="{BB962C8B-B14F-4D97-AF65-F5344CB8AC3E}">
        <p14:creationId xmlns:p14="http://schemas.microsoft.com/office/powerpoint/2010/main" val="90278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9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Bottom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99"/>
                </a:solidFill>
              </a:defRPr>
            </a:lvl1pPr>
          </a:lstStyle>
          <a:p>
            <a:r>
              <a:rPr lang="en-US" smtClean="0"/>
              <a:t>Click to edit Master title style</a:t>
            </a:r>
            <a:endParaRPr lang="en-US" dirty="0"/>
          </a:p>
        </p:txBody>
      </p:sp>
      <p:sp>
        <p:nvSpPr>
          <p:cNvPr id="9" name="Rectangle 8"/>
          <p:cNvSpPr/>
          <p:nvPr userDrawn="1"/>
        </p:nvSpPr>
        <p:spPr bwMode="auto">
          <a:xfrm>
            <a:off x="0" y="6444764"/>
            <a:ext cx="9143999" cy="41148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defRPr/>
            </a:pPr>
            <a:endParaRPr lang="en-US">
              <a:ea typeface="+mn-ea"/>
            </a:endParaRPr>
          </a:p>
        </p:txBody>
      </p:sp>
      <p:pic>
        <p:nvPicPr>
          <p:cNvPr id="11" name="Picture 10" descr="NETL-PMS286C+7451C.png"/>
          <p:cNvPicPr>
            <a:picLocks noChangeAspect="1"/>
          </p:cNvPicPr>
          <p:nvPr userDrawn="1"/>
        </p:nvPicPr>
        <p:blipFill>
          <a:blip r:embed="rId2" cstate="print"/>
          <a:stretch>
            <a:fillRect/>
          </a:stretch>
        </p:blipFill>
        <p:spPr>
          <a:xfrm>
            <a:off x="8344842" y="6464300"/>
            <a:ext cx="495946" cy="381000"/>
          </a:xfrm>
          <a:prstGeom prst="rect">
            <a:avLst/>
          </a:prstGeom>
        </p:spPr>
      </p:pic>
      <p:sp>
        <p:nvSpPr>
          <p:cNvPr id="18" name="Text Placeholder 19"/>
          <p:cNvSpPr>
            <a:spLocks noGrp="1"/>
          </p:cNvSpPr>
          <p:nvPr>
            <p:ph type="body" sz="quarter" idx="11" hasCustomPrompt="1"/>
          </p:nvPr>
        </p:nvSpPr>
        <p:spPr>
          <a:xfrm>
            <a:off x="373063" y="6547305"/>
            <a:ext cx="5029200" cy="215444"/>
          </a:xfrm>
        </p:spPr>
        <p:txBody>
          <a:bodyPr anchor="ctr">
            <a:spAutoFit/>
          </a:bodyPr>
          <a:lstStyle>
            <a:lvl1pPr marL="0" indent="1588">
              <a:spcBef>
                <a:spcPts val="0"/>
              </a:spcBef>
              <a:buNone/>
              <a:defRPr sz="800" b="0" i="1">
                <a:solidFill>
                  <a:schemeClr val="bg1">
                    <a:lumMod val="7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cxnSp>
        <p:nvCxnSpPr>
          <p:cNvPr id="10" name="Straight Connector 9"/>
          <p:cNvCxnSpPr/>
          <p:nvPr userDrawn="1"/>
        </p:nvCxnSpPr>
        <p:spPr>
          <a:xfrm>
            <a:off x="638" y="6437464"/>
            <a:ext cx="9144000" cy="1588"/>
          </a:xfrm>
          <a:prstGeom prst="line">
            <a:avLst/>
          </a:prstGeom>
          <a:ln w="19050">
            <a:solidFill>
              <a:srgbClr val="8FA6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19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White">
    <p:bg>
      <p:bgPr>
        <a:solidFill>
          <a:schemeClr val="bg1"/>
        </a:solidFill>
        <a:effectLst/>
      </p:bgPr>
    </p:bg>
    <p:spTree>
      <p:nvGrpSpPr>
        <p:cNvPr id="1" name=""/>
        <p:cNvGrpSpPr/>
        <p:nvPr/>
      </p:nvGrpSpPr>
      <p:grpSpPr>
        <a:xfrm>
          <a:off x="0" y="0"/>
          <a:ext cx="0" cy="0"/>
          <a:chOff x="0" y="0"/>
          <a:chExt cx="0" cy="0"/>
        </a:xfrm>
      </p:grpSpPr>
      <p:pic>
        <p:nvPicPr>
          <p:cNvPr id="3" name="Picture 2" descr="NETL-PMS286C+7451C.png"/>
          <p:cNvPicPr>
            <a:picLocks noChangeAspect="1"/>
          </p:cNvPicPr>
          <p:nvPr userDrawn="1"/>
        </p:nvPicPr>
        <p:blipFill>
          <a:blip r:embed="rId2" cstate="print"/>
          <a:stretch>
            <a:fillRect/>
          </a:stretch>
        </p:blipFill>
        <p:spPr>
          <a:xfrm>
            <a:off x="7863840" y="145809"/>
            <a:ext cx="1097280" cy="842962"/>
          </a:xfrm>
          <a:prstGeom prst="rect">
            <a:avLst/>
          </a:prstGeom>
        </p:spPr>
      </p:pic>
      <p:sp>
        <p:nvSpPr>
          <p:cNvPr id="4" name="Slide Number Placeholder 5"/>
          <p:cNvSpPr txBox="1">
            <a:spLocks/>
          </p:cNvSpPr>
          <p:nvPr userDrawn="1"/>
        </p:nvSpPr>
        <p:spPr>
          <a:xfrm>
            <a:off x="8450288" y="6531786"/>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tx1">
                    <a:lumMod val="50000"/>
                    <a:lumOff val="50000"/>
                  </a:schemeClr>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tx1">
                  <a:lumMod val="50000"/>
                  <a:lumOff val="50000"/>
                </a:schemeClr>
              </a:solidFill>
              <a:effectLst/>
              <a:uLnTx/>
              <a:uFillTx/>
              <a:latin typeface="Calibri"/>
              <a:ea typeface="+mn-ea"/>
              <a:cs typeface="+mn-cs"/>
            </a:endParaRPr>
          </a:p>
        </p:txBody>
      </p:sp>
      <p:sp>
        <p:nvSpPr>
          <p:cNvPr id="5" name="Text Placeholder 19"/>
          <p:cNvSpPr>
            <a:spLocks noGrp="1"/>
          </p:cNvSpPr>
          <p:nvPr>
            <p:ph type="body" sz="quarter" idx="11" hasCustomPrompt="1"/>
          </p:nvPr>
        </p:nvSpPr>
        <p:spPr>
          <a:xfrm>
            <a:off x="3537765" y="6516397"/>
            <a:ext cx="5029200" cy="200055"/>
          </a:xfrm>
        </p:spPr>
        <p:txBody>
          <a:bodyPr anchor="ctr">
            <a:spAutoFit/>
          </a:bodyPr>
          <a:lstStyle>
            <a:lvl1pPr marL="0" indent="1588" algn="r">
              <a:spcBef>
                <a:spcPts val="0"/>
              </a:spcBef>
              <a:buNone/>
              <a:defRPr sz="7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sp>
        <p:nvSpPr>
          <p:cNvPr id="21" name="Title 17"/>
          <p:cNvSpPr>
            <a:spLocks noGrp="1"/>
          </p:cNvSpPr>
          <p:nvPr>
            <p:ph type="title"/>
          </p:nvPr>
        </p:nvSpPr>
        <p:spPr>
          <a:xfrm>
            <a:off x="457200" y="274320"/>
            <a:ext cx="7223760" cy="584775"/>
          </a:xfrm>
          <a:prstGeom prst="rect">
            <a:avLst/>
          </a:prstGeom>
        </p:spPr>
        <p:txBody>
          <a:bodyPr lIns="0" rIns="0" anchor="t" anchorCtr="0"/>
          <a:lstStyle>
            <a:lvl1pPr algn="l">
              <a:defRPr sz="3200">
                <a:solidFill>
                  <a:schemeClr val="tx1">
                    <a:lumMod val="50000"/>
                    <a:lumOff val="50000"/>
                  </a:schemeClr>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188720"/>
            <a:ext cx="8229600" cy="4937760"/>
          </a:xfrm>
        </p:spPr>
        <p:txBody>
          <a:bodyPr/>
          <a:lstStyle>
            <a:lvl1pPr>
              <a:defRPr sz="2600">
                <a:ln>
                  <a:noFill/>
                </a:ln>
                <a:solidFill>
                  <a:schemeClr val="tx1">
                    <a:lumMod val="50000"/>
                    <a:lumOff val="50000"/>
                  </a:schemeClr>
                </a:solidFill>
              </a:defRPr>
            </a:lvl1pPr>
            <a:lvl2pPr marL="744538" indent="-280988">
              <a:defRPr>
                <a:ln>
                  <a:noFill/>
                </a:ln>
                <a:solidFill>
                  <a:schemeClr val="tx1">
                    <a:lumMod val="50000"/>
                    <a:lumOff val="50000"/>
                  </a:schemeClr>
                </a:solidFill>
              </a:defRPr>
            </a:lvl2pPr>
            <a:lvl3pPr marL="1090613" indent="-228600">
              <a:defRPr>
                <a:ln>
                  <a:noFill/>
                </a:ln>
                <a:solidFill>
                  <a:schemeClr val="tx1">
                    <a:lumMod val="50000"/>
                    <a:lumOff val="50000"/>
                  </a:schemeClr>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grpSp>
        <p:nvGrpSpPr>
          <p:cNvPr id="7" name="Group 6"/>
          <p:cNvGrpSpPr/>
          <p:nvPr userDrawn="1"/>
        </p:nvGrpSpPr>
        <p:grpSpPr>
          <a:xfrm>
            <a:off x="344331" y="6437871"/>
            <a:ext cx="2880783" cy="345882"/>
            <a:chOff x="344331" y="6437871"/>
            <a:chExt cx="2880783" cy="345882"/>
          </a:xfrm>
        </p:grpSpPr>
        <p:pic>
          <p:nvPicPr>
            <p:cNvPr id="8" name="Picture 7"/>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r="26511"/>
            <a:stretch/>
          </p:blipFill>
          <p:spPr>
            <a:xfrm>
              <a:off x="344331" y="6437871"/>
              <a:ext cx="1343975" cy="345882"/>
            </a:xfrm>
            <a:prstGeom prst="rect">
              <a:avLst/>
            </a:prstGeom>
          </p:spPr>
        </p:pic>
        <p:sp>
          <p:nvSpPr>
            <p:cNvPr id="2" name="TextBox 1"/>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srgbClr val="6D6D6D"/>
                  </a:solidFill>
                  <a:latin typeface="Arial" panose="020B0604020202020204" pitchFamily="34" charset="0"/>
                  <a:cs typeface="Arial" panose="020B0604020202020204" pitchFamily="34" charset="0"/>
                </a:rPr>
                <a:t>National Energy Technology Laboratory</a:t>
              </a:r>
              <a:endParaRPr lang="en-US" sz="900" b="1" dirty="0">
                <a:solidFill>
                  <a:srgbClr val="6D6D6D"/>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2750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Single Box">
    <p:spTree>
      <p:nvGrpSpPr>
        <p:cNvPr id="1" name=""/>
        <p:cNvGrpSpPr/>
        <p:nvPr/>
      </p:nvGrpSpPr>
      <p:grpSpPr>
        <a:xfrm>
          <a:off x="0" y="0"/>
          <a:ext cx="0" cy="0"/>
          <a:chOff x="0" y="0"/>
          <a:chExt cx="0" cy="0"/>
        </a:xfrm>
      </p:grpSpPr>
      <p:sp>
        <p:nvSpPr>
          <p:cNvPr id="7" name="Rectangle 6"/>
          <p:cNvSpPr/>
          <p:nvPr userDrawn="1"/>
        </p:nvSpPr>
        <p:spPr bwMode="auto">
          <a:xfrm>
            <a:off x="1" y="6444764"/>
            <a:ext cx="9143999" cy="41148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defRPr/>
            </a:pPr>
            <a:endParaRPr lang="en-US" sz="1350">
              <a:ea typeface="+mn-ea"/>
            </a:endParaRPr>
          </a:p>
        </p:txBody>
      </p:sp>
      <p:sp>
        <p:nvSpPr>
          <p:cNvPr id="3" name="Content Placeholder 2"/>
          <p:cNvSpPr>
            <a:spLocks noGrp="1"/>
          </p:cNvSpPr>
          <p:nvPr>
            <p:ph idx="1"/>
          </p:nvPr>
        </p:nvSpPr>
        <p:spPr>
          <a:xfrm>
            <a:off x="457200" y="1234439"/>
            <a:ext cx="8229600" cy="4572000"/>
          </a:xfrm>
        </p:spPr>
        <p:txBody>
          <a:bodyPr/>
          <a:lstStyle>
            <a:lvl1pPr>
              <a:defRPr sz="1950">
                <a:ln>
                  <a:noFill/>
                </a:ln>
                <a:solidFill>
                  <a:schemeClr val="tx1"/>
                </a:solidFill>
              </a:defRPr>
            </a:lvl1pPr>
            <a:lvl2pPr marL="558404" indent="-210741">
              <a:defRPr>
                <a:ln>
                  <a:noFill/>
                </a:ln>
                <a:solidFill>
                  <a:schemeClr val="tx1"/>
                </a:solidFill>
              </a:defRPr>
            </a:lvl2pPr>
            <a:lvl3pPr marL="817960" indent="-171450">
              <a:defRPr>
                <a:ln>
                  <a:noFill/>
                </a:ln>
                <a:solidFill>
                  <a:schemeClr val="tx1"/>
                </a:solidFill>
              </a:defRPr>
            </a:lvl3pPr>
            <a:lvl4pPr marL="1113235" indent="-171450">
              <a:defRPr>
                <a:ln>
                  <a:noFill/>
                </a:ln>
                <a:solidFill>
                  <a:schemeClr val="tx1"/>
                </a:solidFill>
              </a:defRPr>
            </a:lvl4pPr>
            <a:lvl5pPr marL="1369219" indent="-17145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0" name="Picture 9" descr="NETL-PMS286C+7451C.png"/>
          <p:cNvPicPr>
            <a:picLocks noChangeAspect="1"/>
          </p:cNvPicPr>
          <p:nvPr userDrawn="1"/>
        </p:nvPicPr>
        <p:blipFill>
          <a:blip r:embed="rId2" cstate="print"/>
          <a:stretch>
            <a:fillRect/>
          </a:stretch>
        </p:blipFill>
        <p:spPr>
          <a:xfrm>
            <a:off x="8344842" y="6464300"/>
            <a:ext cx="495946" cy="381000"/>
          </a:xfrm>
          <a:prstGeom prst="rect">
            <a:avLst/>
          </a:prstGeom>
        </p:spPr>
      </p:pic>
      <p:sp>
        <p:nvSpPr>
          <p:cNvPr id="18" name="Title 17"/>
          <p:cNvSpPr>
            <a:spLocks noGrp="1"/>
          </p:cNvSpPr>
          <p:nvPr>
            <p:ph type="title"/>
          </p:nvPr>
        </p:nvSpPr>
        <p:spPr/>
        <p:txBody>
          <a:bodyPr/>
          <a:lstStyle/>
          <a:p>
            <a:r>
              <a:rPr lang="en-US" smtClean="0"/>
              <a:t>Click to edit Master title style</a:t>
            </a:r>
            <a:endParaRPr lang="en-US" dirty="0"/>
          </a:p>
        </p:txBody>
      </p:sp>
      <p:sp>
        <p:nvSpPr>
          <p:cNvPr id="20" name="Text Placeholder 19"/>
          <p:cNvSpPr>
            <a:spLocks noGrp="1"/>
          </p:cNvSpPr>
          <p:nvPr>
            <p:ph type="body" sz="quarter" idx="11" hasCustomPrompt="1"/>
          </p:nvPr>
        </p:nvSpPr>
        <p:spPr>
          <a:xfrm>
            <a:off x="373063" y="6562694"/>
            <a:ext cx="5029200" cy="184666"/>
          </a:xfrm>
        </p:spPr>
        <p:txBody>
          <a:bodyPr anchor="ctr">
            <a:spAutoFit/>
          </a:bodyPr>
          <a:lstStyle>
            <a:lvl1pPr marL="0" indent="1191">
              <a:spcBef>
                <a:spcPts val="0"/>
              </a:spcBef>
              <a:buNone/>
              <a:defRPr sz="600" b="0" i="1" baseline="0">
                <a:solidFill>
                  <a:schemeClr val="bg1">
                    <a:lumMod val="75000"/>
                  </a:schemeClr>
                </a:solidFill>
              </a:defRPr>
            </a:lvl1pPr>
            <a:lvl2pPr>
              <a:buNone/>
              <a:defRPr/>
            </a:lvl2pPr>
            <a:lvl3pPr>
              <a:buNone/>
              <a:defRPr/>
            </a:lvl3pPr>
            <a:lvl4pPr>
              <a:buNone/>
              <a:defRPr/>
            </a:lvl4pPr>
            <a:lvl5pPr>
              <a:buNone/>
              <a:defRPr/>
            </a:lvl5pPr>
          </a:lstStyle>
          <a:p>
            <a:pPr lvl="0"/>
            <a:r>
              <a:rPr lang="en-US" dirty="0" smtClean="0"/>
              <a:t>FWP Title	FY X   	Briefing Period:  Date - Date</a:t>
            </a:r>
          </a:p>
        </p:txBody>
      </p:sp>
      <p:cxnSp>
        <p:nvCxnSpPr>
          <p:cNvPr id="9" name="Straight Connector 8"/>
          <p:cNvCxnSpPr/>
          <p:nvPr userDrawn="1"/>
        </p:nvCxnSpPr>
        <p:spPr>
          <a:xfrm>
            <a:off x="638" y="6437464"/>
            <a:ext cx="9144000" cy="1588"/>
          </a:xfrm>
          <a:prstGeom prst="line">
            <a:avLst/>
          </a:prstGeom>
          <a:ln w="19050">
            <a:solidFill>
              <a:srgbClr val="8FA6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07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Single Box">
    <p:spTree>
      <p:nvGrpSpPr>
        <p:cNvPr id="1" name=""/>
        <p:cNvGrpSpPr/>
        <p:nvPr/>
      </p:nvGrpSpPr>
      <p:grpSpPr>
        <a:xfrm>
          <a:off x="0" y="0"/>
          <a:ext cx="0" cy="0"/>
          <a:chOff x="0" y="0"/>
          <a:chExt cx="0" cy="0"/>
        </a:xfrm>
      </p:grpSpPr>
      <p:sp>
        <p:nvSpPr>
          <p:cNvPr id="7" name="Rectangle 6"/>
          <p:cNvSpPr/>
          <p:nvPr userDrawn="1"/>
        </p:nvSpPr>
        <p:spPr bwMode="auto">
          <a:xfrm>
            <a:off x="0" y="6444764"/>
            <a:ext cx="9143999" cy="41148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3" name="Content Placeholder 2"/>
          <p:cNvSpPr>
            <a:spLocks noGrp="1"/>
          </p:cNvSpPr>
          <p:nvPr>
            <p:ph idx="1"/>
          </p:nvPr>
        </p:nvSpPr>
        <p:spPr>
          <a:xfrm>
            <a:off x="457200" y="1234439"/>
            <a:ext cx="8229600" cy="4572000"/>
          </a:xfrm>
        </p:spPr>
        <p:txBody>
          <a:bodyPr/>
          <a:lstStyle>
            <a:lvl1pPr>
              <a:defRPr sz="2600">
                <a:ln>
                  <a:noFill/>
                </a:ln>
                <a:solidFill>
                  <a:schemeClr val="tx1"/>
                </a:solidFill>
              </a:defRPr>
            </a:lvl1pPr>
            <a:lvl2pPr marL="744538" indent="-280988">
              <a:defRPr>
                <a:ln>
                  <a:noFill/>
                </a:ln>
                <a:solidFill>
                  <a:schemeClr val="tx1"/>
                </a:solidFill>
              </a:defRPr>
            </a:lvl2pPr>
            <a:lvl3pPr marL="1090613" indent="-228600">
              <a:defRPr>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0" name="Picture 9" descr="NETL-PMS286C+7451C.png"/>
          <p:cNvPicPr>
            <a:picLocks noChangeAspect="1"/>
          </p:cNvPicPr>
          <p:nvPr userDrawn="1"/>
        </p:nvPicPr>
        <p:blipFill>
          <a:blip r:embed="rId2" cstate="print"/>
          <a:stretch>
            <a:fillRect/>
          </a:stretch>
        </p:blipFill>
        <p:spPr>
          <a:xfrm>
            <a:off x="8344842" y="6464300"/>
            <a:ext cx="495946" cy="381000"/>
          </a:xfrm>
          <a:prstGeom prst="rect">
            <a:avLst/>
          </a:prstGeom>
        </p:spPr>
      </p:pic>
      <p:sp>
        <p:nvSpPr>
          <p:cNvPr id="18" name="Title 17"/>
          <p:cNvSpPr>
            <a:spLocks noGrp="1"/>
          </p:cNvSpPr>
          <p:nvPr>
            <p:ph type="title"/>
          </p:nvPr>
        </p:nvSpPr>
        <p:spPr/>
        <p:txBody>
          <a:bodyPr/>
          <a:lstStyle/>
          <a:p>
            <a:r>
              <a:rPr lang="en-US" smtClean="0"/>
              <a:t>Click to edit Master title style</a:t>
            </a:r>
            <a:endParaRPr lang="en-US" dirty="0"/>
          </a:p>
        </p:txBody>
      </p:sp>
      <p:sp>
        <p:nvSpPr>
          <p:cNvPr id="20" name="Text Placeholder 19"/>
          <p:cNvSpPr>
            <a:spLocks noGrp="1"/>
          </p:cNvSpPr>
          <p:nvPr>
            <p:ph type="body" sz="quarter" idx="11" hasCustomPrompt="1"/>
          </p:nvPr>
        </p:nvSpPr>
        <p:spPr>
          <a:xfrm>
            <a:off x="373063" y="6547305"/>
            <a:ext cx="5029200" cy="215444"/>
          </a:xfrm>
        </p:spPr>
        <p:txBody>
          <a:bodyPr anchor="ctr">
            <a:spAutoFit/>
          </a:bodyPr>
          <a:lstStyle>
            <a:lvl1pPr marL="0" indent="1588">
              <a:spcBef>
                <a:spcPts val="0"/>
              </a:spcBef>
              <a:buNone/>
              <a:defRPr sz="800" b="0" i="1">
                <a:solidFill>
                  <a:schemeClr val="bg1">
                    <a:lumMod val="7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cxnSp>
        <p:nvCxnSpPr>
          <p:cNvPr id="9" name="Straight Connector 8"/>
          <p:cNvCxnSpPr/>
          <p:nvPr userDrawn="1"/>
        </p:nvCxnSpPr>
        <p:spPr>
          <a:xfrm>
            <a:off x="638" y="6437464"/>
            <a:ext cx="9144000" cy="1588"/>
          </a:xfrm>
          <a:prstGeom prst="line">
            <a:avLst/>
          </a:prstGeom>
          <a:ln w="19050">
            <a:solidFill>
              <a:srgbClr val="8FA6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70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Gradient">
    <p:bg>
      <p:bgPr>
        <a:gradFill>
          <a:gsLst>
            <a:gs pos="77000">
              <a:schemeClr val="bg1">
                <a:lumMod val="85000"/>
              </a:schemeClr>
            </a:gs>
            <a:gs pos="2000">
              <a:schemeClr val="bg1"/>
            </a:gs>
            <a:gs pos="44000">
              <a:schemeClr val="bg1">
                <a:lumMod val="95000"/>
              </a:schemeClr>
            </a:gs>
            <a:gs pos="97000">
              <a:schemeClr val="bg1">
                <a:lumMod val="75000"/>
              </a:schemeClr>
            </a:gs>
          </a:gsLst>
          <a:lin ang="2700000" scaled="1"/>
        </a:gradFill>
        <a:effectLst/>
      </p:bgPr>
    </p:bg>
    <p:spTree>
      <p:nvGrpSpPr>
        <p:cNvPr id="1" name=""/>
        <p:cNvGrpSpPr/>
        <p:nvPr/>
      </p:nvGrpSpPr>
      <p:grpSpPr>
        <a:xfrm>
          <a:off x="0" y="0"/>
          <a:ext cx="0" cy="0"/>
          <a:chOff x="0" y="0"/>
          <a:chExt cx="0" cy="0"/>
        </a:xfrm>
      </p:grpSpPr>
      <p:sp>
        <p:nvSpPr>
          <p:cNvPr id="12" name="Slide Number Placeholder 5"/>
          <p:cNvSpPr txBox="1">
            <a:spLocks/>
          </p:cNvSpPr>
          <p:nvPr userDrawn="1"/>
        </p:nvSpPr>
        <p:spPr>
          <a:xfrm>
            <a:off x="8450288" y="6531786"/>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tx1">
                    <a:lumMod val="50000"/>
                    <a:lumOff val="50000"/>
                  </a:schemeClr>
                </a:solidFill>
                <a:effectLst/>
                <a:uLnTx/>
                <a:uFillTx/>
                <a:latin typeface="Calibri"/>
                <a:ea typeface="+mn-ea"/>
                <a:cs typeface="+mn-cs"/>
              </a:rPr>
              <a:t>‹#›</a:t>
            </a:fld>
            <a:endParaRPr kumimoji="0" lang="en-US" sz="1200" b="0" i="0" u="none" strike="noStrike" kern="1200" cap="none" spc="0" normalizeH="0" baseline="0" noProof="0" dirty="0" smtClean="0">
              <a:ln>
                <a:noFill/>
              </a:ln>
              <a:solidFill>
                <a:schemeClr val="tx1">
                  <a:lumMod val="50000"/>
                  <a:lumOff val="50000"/>
                </a:schemeClr>
              </a:solidFill>
              <a:effectLst/>
              <a:uLnTx/>
              <a:uFillTx/>
              <a:latin typeface="Calibri"/>
              <a:ea typeface="+mn-ea"/>
              <a:cs typeface="+mn-cs"/>
            </a:endParaRPr>
          </a:p>
        </p:txBody>
      </p:sp>
      <p:sp>
        <p:nvSpPr>
          <p:cNvPr id="13" name="Text Placeholder 19"/>
          <p:cNvSpPr>
            <a:spLocks noGrp="1"/>
          </p:cNvSpPr>
          <p:nvPr>
            <p:ph type="body" sz="quarter" idx="11" hasCustomPrompt="1"/>
          </p:nvPr>
        </p:nvSpPr>
        <p:spPr>
          <a:xfrm>
            <a:off x="3537765" y="6508703"/>
            <a:ext cx="5029200" cy="215444"/>
          </a:xfrm>
        </p:spPr>
        <p:txBody>
          <a:bodyPr anchor="ctr">
            <a:spAutoFit/>
          </a:bodyPr>
          <a:lstStyle>
            <a:lvl1pPr marL="0" indent="1588" algn="r">
              <a:spcBef>
                <a:spcPts val="0"/>
              </a:spcBef>
              <a:buNone/>
              <a:defRPr sz="8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sp>
        <p:nvSpPr>
          <p:cNvPr id="14" name="Title 17"/>
          <p:cNvSpPr>
            <a:spLocks noGrp="1"/>
          </p:cNvSpPr>
          <p:nvPr>
            <p:ph type="title"/>
          </p:nvPr>
        </p:nvSpPr>
        <p:spPr>
          <a:xfrm>
            <a:off x="457200" y="274320"/>
            <a:ext cx="7223760" cy="584775"/>
          </a:xfrm>
          <a:prstGeom prst="rect">
            <a:avLst/>
          </a:prstGeom>
        </p:spPr>
        <p:txBody>
          <a:bodyPr lIns="0" rIns="0" anchor="t" anchorCtr="0"/>
          <a:lstStyle>
            <a:lvl1pPr algn="l">
              <a:defRPr sz="3200">
                <a:solidFill>
                  <a:srgbClr val="003399"/>
                </a:solidFill>
              </a:defRPr>
            </a:lvl1pPr>
          </a:lstStyle>
          <a:p>
            <a:r>
              <a:rPr lang="en-US" dirty="0" smtClean="0"/>
              <a:t>Click to edit Master title style</a:t>
            </a:r>
            <a:endParaRPr lang="en-US" dirty="0"/>
          </a:p>
        </p:txBody>
      </p:sp>
      <p:sp>
        <p:nvSpPr>
          <p:cNvPr id="16" name="Content Placeholder 2"/>
          <p:cNvSpPr>
            <a:spLocks noGrp="1"/>
          </p:cNvSpPr>
          <p:nvPr>
            <p:ph idx="1"/>
          </p:nvPr>
        </p:nvSpPr>
        <p:spPr>
          <a:xfrm>
            <a:off x="457200" y="1188720"/>
            <a:ext cx="8229600" cy="4937760"/>
          </a:xfrm>
        </p:spPr>
        <p:txBody>
          <a:bodyPr/>
          <a:lstStyle>
            <a:lvl1pPr>
              <a:defRPr sz="2600">
                <a:ln>
                  <a:noFill/>
                </a:ln>
                <a:solidFill>
                  <a:schemeClr val="tx1"/>
                </a:solidFill>
              </a:defRPr>
            </a:lvl1pPr>
            <a:lvl2pPr marL="744538" indent="-280988">
              <a:defRPr>
                <a:ln>
                  <a:noFill/>
                </a:ln>
                <a:solidFill>
                  <a:schemeClr val="tx1"/>
                </a:solidFill>
              </a:defRPr>
            </a:lvl2pPr>
            <a:lvl3pPr marL="1090613" indent="-228600">
              <a:defRPr>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grpSp>
        <p:nvGrpSpPr>
          <p:cNvPr id="8" name="Group 7"/>
          <p:cNvGrpSpPr/>
          <p:nvPr userDrawn="1"/>
        </p:nvGrpSpPr>
        <p:grpSpPr>
          <a:xfrm>
            <a:off x="344331" y="6437871"/>
            <a:ext cx="2880783" cy="345882"/>
            <a:chOff x="344331" y="6437871"/>
            <a:chExt cx="2880783" cy="345882"/>
          </a:xfrm>
        </p:grpSpPr>
        <p:pic>
          <p:nvPicPr>
            <p:cNvPr id="9" name="Picture 8"/>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r="26511"/>
            <a:stretch/>
          </p:blipFill>
          <p:spPr>
            <a:xfrm>
              <a:off x="344331" y="6437871"/>
              <a:ext cx="1343975" cy="345882"/>
            </a:xfrm>
            <a:prstGeom prst="rect">
              <a:avLst/>
            </a:prstGeom>
          </p:spPr>
        </p:pic>
        <p:sp>
          <p:nvSpPr>
            <p:cNvPr id="10" name="TextBox 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srgbClr val="6D6D6D"/>
                  </a:solidFill>
                  <a:latin typeface="Arial" panose="020B0604020202020204" pitchFamily="34" charset="0"/>
                  <a:cs typeface="Arial" panose="020B0604020202020204" pitchFamily="34" charset="0"/>
                </a:rPr>
                <a:t>National Energy Technology Laboratory</a:t>
              </a:r>
              <a:endParaRPr lang="en-US" sz="900" b="1" dirty="0">
                <a:solidFill>
                  <a:srgbClr val="6D6D6D"/>
                </a:solidFill>
                <a:latin typeface="Arial" panose="020B0604020202020204" pitchFamily="34" charset="0"/>
                <a:cs typeface="Arial" panose="020B0604020202020204" pitchFamily="34" charset="0"/>
              </a:endParaRPr>
            </a:p>
          </p:txBody>
        </p:sp>
      </p:grpSp>
      <p:pic>
        <p:nvPicPr>
          <p:cNvPr id="18" name="Picture 17" descr="NETL-PMS286C+7451C.png"/>
          <p:cNvPicPr>
            <a:picLocks noChangeAspect="1"/>
          </p:cNvPicPr>
          <p:nvPr userDrawn="1"/>
        </p:nvPicPr>
        <p:blipFill>
          <a:blip r:embed="rId3" cstate="print"/>
          <a:stretch>
            <a:fillRect/>
          </a:stretch>
        </p:blipFill>
        <p:spPr>
          <a:xfrm>
            <a:off x="7863840" y="145809"/>
            <a:ext cx="1097280" cy="842962"/>
          </a:xfrm>
          <a:prstGeom prst="rect">
            <a:avLst/>
          </a:prstGeom>
        </p:spPr>
      </p:pic>
    </p:spTree>
    <p:extLst>
      <p:ext uri="{BB962C8B-B14F-4D97-AF65-F5344CB8AC3E}">
        <p14:creationId xmlns:p14="http://schemas.microsoft.com/office/powerpoint/2010/main" val="2176522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444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8752114" y="6419334"/>
            <a:ext cx="184731" cy="369332"/>
          </a:xfrm>
          <a:prstGeom prst="rect">
            <a:avLst/>
          </a:prstGeom>
          <a:noFill/>
        </p:spPr>
        <p:txBody>
          <a:bodyPr wrap="none" rtlCol="0">
            <a:spAutoFit/>
          </a:bodyPr>
          <a:lstStyle/>
          <a:p>
            <a:endParaRPr lang="en-US" dirty="0"/>
          </a:p>
        </p:txBody>
      </p:sp>
      <p:sp>
        <p:nvSpPr>
          <p:cNvPr id="5" name="Title Placeholder 1"/>
          <p:cNvSpPr>
            <a:spLocks noGrp="1"/>
          </p:cNvSpPr>
          <p:nvPr>
            <p:ph type="title"/>
          </p:nvPr>
        </p:nvSpPr>
        <p:spPr>
          <a:xfrm>
            <a:off x="1371600" y="338328"/>
            <a:ext cx="6400800" cy="584775"/>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82" r:id="rId2"/>
    <p:sldLayoutId id="2147483683" r:id="rId3"/>
    <p:sldLayoutId id="2147483679" r:id="rId4"/>
    <p:sldLayoutId id="2147483684" r:id="rId5"/>
    <p:sldLayoutId id="2147483685" r:id="rId6"/>
    <p:sldLayoutId id="2147483686" r:id="rId7"/>
    <p:sldLayoutId id="2147483688" r:id="rId8"/>
    <p:sldLayoutId id="2147483689" r:id="rId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3200" b="1" kern="1200">
          <a:ln>
            <a:noFill/>
          </a:ln>
          <a:solidFill>
            <a:srgbClr val="0038A9"/>
          </a:solidFill>
          <a:latin typeface="+mj-lt"/>
          <a:ea typeface="+mj-ea"/>
          <a:cs typeface="+mj-cs"/>
        </a:defRPr>
      </a:lvl1pPr>
    </p:titleStyle>
    <p:body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2950" indent="-279400"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4.wmv"/><Relationship Id="rId7" Type="http://schemas.openxmlformats.org/officeDocument/2006/relationships/image" Target="../media/image63.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video" Target="../media/media4.wmv"/><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jpg"/></Relationships>
</file>

<file path=ppt/slides/_rels/slide1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slideLayout" Target="../slideLayouts/slideLayout3.xml"/><Relationship Id="rId7" Type="http://schemas.openxmlformats.org/officeDocument/2006/relationships/image" Target="../media/image74.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14.xml"/><Relationship Id="rId16"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100.jpeg"/><Relationship Id="rId7" Type="http://schemas.openxmlformats.org/officeDocument/2006/relationships/image" Target="../media/image16.jpeg"/><Relationship Id="rId12"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2.jpeg"/><Relationship Id="rId11" Type="http://schemas.openxmlformats.org/officeDocument/2006/relationships/image" Target="../media/image106.jpeg"/><Relationship Id="rId5" Type="http://schemas.openxmlformats.org/officeDocument/2006/relationships/image" Target="../media/image15.jpeg"/><Relationship Id="rId10" Type="http://schemas.openxmlformats.org/officeDocument/2006/relationships/image" Target="../media/image105.jpeg"/><Relationship Id="rId4" Type="http://schemas.openxmlformats.org/officeDocument/2006/relationships/image" Target="../media/image101.jpeg"/><Relationship Id="rId9" Type="http://schemas.openxmlformats.org/officeDocument/2006/relationships/image" Target="../media/image104.jpeg"/><Relationship Id="rId14" Type="http://schemas.openxmlformats.org/officeDocument/2006/relationships/image" Target="../media/image109.jpeg"/></Relationships>
</file>

<file path=ppt/slides/_rels/slide18.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2.pn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3.jpeg"/><Relationship Id="rId11" Type="http://schemas.openxmlformats.org/officeDocument/2006/relationships/image" Target="../media/image118.pn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1.bin"/><Relationship Id="rId10" Type="http://schemas.openxmlformats.org/officeDocument/2006/relationships/image" Target="../media/image22.png"/><Relationship Id="rId4" Type="http://schemas.openxmlformats.org/officeDocument/2006/relationships/image" Target="../media/image20.tiff"/><Relationship Id="rId9" Type="http://schemas.openxmlformats.org/officeDocument/2006/relationships/image" Target="../media/image21.tif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1.gif"/><Relationship Id="rId3" Type="http://schemas.openxmlformats.org/officeDocument/2006/relationships/notesSlide" Target="../notesSlides/notesSlide4.xml"/><Relationship Id="rId7" Type="http://schemas.openxmlformats.org/officeDocument/2006/relationships/image" Target="../media/image27.png"/><Relationship Id="rId12" Type="http://schemas.openxmlformats.org/officeDocument/2006/relationships/image" Target="../media/image30.tif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25.tiff"/><Relationship Id="rId10" Type="http://schemas.openxmlformats.org/officeDocument/2006/relationships/image" Target="../media/image28.png"/><Relationship Id="rId4" Type="http://schemas.openxmlformats.org/officeDocument/2006/relationships/image" Target="../media/image24.tiff"/><Relationship Id="rId9" Type="http://schemas.openxmlformats.org/officeDocument/2006/relationships/image" Target="../media/image23.wmf"/></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tiff"/><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3.xm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notesSlide" Target="../notesSlides/notesSlide8.xml"/><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arm9.staticflickr.com/8122/8615920849_2d025579e3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179" y="1346009"/>
            <a:ext cx="2423712" cy="1684138"/>
          </a:xfrm>
          <a:prstGeom prst="rect">
            <a:avLst/>
          </a:prstGeom>
          <a:noFill/>
          <a:ln w="34925">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9" name="Picture 2" descr="https://farm9.staticflickr.com/8178/7943876200_d0f0d8598d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66" t="1083"/>
          <a:stretch/>
        </p:blipFill>
        <p:spPr bwMode="auto">
          <a:xfrm>
            <a:off x="4572000" y="1346009"/>
            <a:ext cx="2307525" cy="1684138"/>
          </a:xfrm>
          <a:prstGeom prst="rect">
            <a:avLst/>
          </a:prstGeom>
          <a:noFill/>
          <a:ln w="34925">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028" name="Picture 4" descr="https://farm9.staticflickr.com/8257/8615920437_3dd18726a7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745" y="3067718"/>
            <a:ext cx="1357231" cy="2105945"/>
          </a:xfrm>
          <a:prstGeom prst="rect">
            <a:avLst/>
          </a:prstGeom>
          <a:noFill/>
          <a:ln w="34925">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032" name="Picture 8" descr="https://farm8.staticflickr.com/7376/16408140429_48f038b4d7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346009"/>
            <a:ext cx="2505205" cy="1734757"/>
          </a:xfrm>
          <a:prstGeom prst="rect">
            <a:avLst/>
          </a:prstGeom>
          <a:noFill/>
          <a:ln w="34925">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030" name="Picture 6" descr="https://farm9.staticflickr.com/8125/8617048224_4d166133a2_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9649" y="3067718"/>
            <a:ext cx="3123705" cy="2105945"/>
          </a:xfrm>
          <a:prstGeom prst="rect">
            <a:avLst/>
          </a:prstGeom>
          <a:noFill/>
          <a:ln w="34925">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a:xfrm>
            <a:off x="6305668" y="5318971"/>
            <a:ext cx="2743200" cy="246221"/>
          </a:xfrm>
        </p:spPr>
        <p:txBody>
          <a:bodyPr/>
          <a:lstStyle/>
          <a:p>
            <a:r>
              <a:rPr lang="en-US" dirty="0" smtClean="0"/>
              <a:t>Madhava Syamlal</a:t>
            </a:r>
            <a:endParaRPr lang="en-US" dirty="0"/>
          </a:p>
        </p:txBody>
      </p:sp>
      <p:sp>
        <p:nvSpPr>
          <p:cNvPr id="4" name="Text Placeholder 3"/>
          <p:cNvSpPr>
            <a:spLocks noGrp="1"/>
          </p:cNvSpPr>
          <p:nvPr>
            <p:ph type="body" sz="quarter" idx="14"/>
          </p:nvPr>
        </p:nvSpPr>
        <p:spPr>
          <a:xfrm>
            <a:off x="5903332" y="5655448"/>
            <a:ext cx="3108960" cy="569387"/>
          </a:xfrm>
        </p:spPr>
        <p:txBody>
          <a:bodyPr/>
          <a:lstStyle/>
          <a:p>
            <a:r>
              <a:rPr lang="en-US" dirty="0" smtClean="0"/>
              <a:t>Office of Research and Development</a:t>
            </a:r>
          </a:p>
          <a:p>
            <a:r>
              <a:rPr lang="en-US" dirty="0" smtClean="0"/>
              <a:t>August 12, 2015</a:t>
            </a:r>
            <a:endParaRPr lang="en-US" dirty="0"/>
          </a:p>
        </p:txBody>
      </p:sp>
      <p:sp>
        <p:nvSpPr>
          <p:cNvPr id="2" name="Text Placeholder 1"/>
          <p:cNvSpPr>
            <a:spLocks noGrp="1"/>
          </p:cNvSpPr>
          <p:nvPr>
            <p:ph type="body" sz="quarter" idx="10"/>
          </p:nvPr>
        </p:nvSpPr>
        <p:spPr>
          <a:xfrm>
            <a:off x="289893" y="5317223"/>
            <a:ext cx="5468545" cy="478272"/>
          </a:xfrm>
        </p:spPr>
        <p:txBody>
          <a:bodyPr/>
          <a:lstStyle/>
          <a:p>
            <a:r>
              <a:rPr lang="en-US" dirty="0"/>
              <a:t>Multiphase Flow </a:t>
            </a:r>
            <a:r>
              <a:rPr lang="en-US" dirty="0" smtClean="0"/>
              <a:t>R&amp;D at NETL</a:t>
            </a:r>
            <a:endParaRPr lang="en-US"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67718"/>
            <a:ext cx="3065745" cy="2105945"/>
          </a:xfrm>
          <a:prstGeom prst="rect">
            <a:avLst/>
          </a:prstGeom>
          <a:ln w="34925">
            <a:solidFill>
              <a:schemeClr val="bg1">
                <a:lumMod val="95000"/>
              </a:schemeClr>
            </a:solidFill>
          </a:ln>
        </p:spPr>
      </p:pic>
      <p:pic>
        <p:nvPicPr>
          <p:cNvPr id="1034" name="Picture 10" descr="https://farm9.staticflickr.com/8068/8204054804_41b8af06c2_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4491" y="1346010"/>
            <a:ext cx="2449510" cy="3827654"/>
          </a:xfrm>
          <a:prstGeom prst="rect">
            <a:avLst/>
          </a:prstGeom>
          <a:noFill/>
          <a:ln w="34925">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9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6275" r="15682"/>
          <a:stretch/>
        </p:blipFill>
        <p:spPr>
          <a:xfrm>
            <a:off x="6396033" y="1349808"/>
            <a:ext cx="2589503" cy="5029200"/>
          </a:xfrm>
          <a:prstGeom prst="rect">
            <a:avLst/>
          </a:prstGeom>
        </p:spPr>
      </p:pic>
      <p:pic>
        <p:nvPicPr>
          <p:cNvPr id="9" name="EPG_IS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8179" r="34339"/>
          <a:stretch/>
        </p:blipFill>
        <p:spPr>
          <a:xfrm>
            <a:off x="4727188" y="1349808"/>
            <a:ext cx="1806985" cy="5029200"/>
          </a:xfrm>
          <a:prstGeom prst="rect">
            <a:avLst/>
          </a:prstGeom>
        </p:spPr>
      </p:pic>
      <p:sp>
        <p:nvSpPr>
          <p:cNvPr id="8" name="Title 7"/>
          <p:cNvSpPr>
            <a:spLocks noGrp="1"/>
          </p:cNvSpPr>
          <p:nvPr>
            <p:ph type="title"/>
          </p:nvPr>
        </p:nvSpPr>
        <p:spPr/>
        <p:txBody>
          <a:bodyPr vert="horz" lIns="0" tIns="45720" rIns="0" bIns="45720" rtlCol="0" anchor="t" anchorCtr="0">
            <a:spAutoFit/>
          </a:bodyPr>
          <a:lstStyle/>
          <a:p>
            <a:pPr algn="ctr"/>
            <a:r>
              <a:rPr lang="en-US" dirty="0" smtClean="0"/>
              <a:t>Integrated Waste Treatment Unit, Idaho</a:t>
            </a:r>
            <a:endParaRPr lang="en-US" dirty="0"/>
          </a:p>
        </p:txBody>
      </p:sp>
      <p:sp>
        <p:nvSpPr>
          <p:cNvPr id="3" name="Text Placeholder 2"/>
          <p:cNvSpPr>
            <a:spLocks noGrp="1"/>
          </p:cNvSpPr>
          <p:nvPr>
            <p:ph type="body" sz="quarter" idx="11"/>
          </p:nvPr>
        </p:nvSpPr>
        <p:spPr/>
        <p:txBody>
          <a:bodyPr/>
          <a:lstStyle/>
          <a:p>
            <a:endParaRPr lang="en-US"/>
          </a:p>
        </p:txBody>
      </p:sp>
      <p:grpSp>
        <p:nvGrpSpPr>
          <p:cNvPr id="5" name="Group 4"/>
          <p:cNvGrpSpPr/>
          <p:nvPr/>
        </p:nvGrpSpPr>
        <p:grpSpPr>
          <a:xfrm>
            <a:off x="359930" y="1664158"/>
            <a:ext cx="3982248" cy="3026994"/>
            <a:chOff x="366016" y="3196494"/>
            <a:chExt cx="3982248" cy="3026994"/>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016" y="3212435"/>
              <a:ext cx="3982248" cy="3011053"/>
            </a:xfrm>
            <a:prstGeom prst="rect">
              <a:avLst/>
            </a:prstGeom>
          </p:spPr>
        </p:pic>
        <p:sp>
          <p:nvSpPr>
            <p:cNvPr id="6" name="TextBox 5"/>
            <p:cNvSpPr txBox="1"/>
            <p:nvPr/>
          </p:nvSpPr>
          <p:spPr>
            <a:xfrm>
              <a:off x="1013718" y="3196494"/>
              <a:ext cx="2371504" cy="369332"/>
            </a:xfrm>
            <a:prstGeom prst="rect">
              <a:avLst/>
            </a:prstGeom>
            <a:solidFill>
              <a:schemeClr val="bg1"/>
            </a:solidFill>
          </p:spPr>
          <p:txBody>
            <a:bodyPr wrap="square" rtlCol="0">
              <a:spAutoFit/>
            </a:bodyPr>
            <a:lstStyle/>
            <a:p>
              <a:r>
                <a:rPr lang="en-US" dirty="0" smtClean="0"/>
                <a:t>Outlet gas composition</a:t>
              </a:r>
              <a:endParaRPr lang="en-US" dirty="0"/>
            </a:p>
          </p:txBody>
        </p:sp>
      </p:grpSp>
      <p:graphicFrame>
        <p:nvGraphicFramePr>
          <p:cNvPr id="4" name="Table 3"/>
          <p:cNvGraphicFramePr>
            <a:graphicFrameLocks noGrp="1"/>
          </p:cNvGraphicFramePr>
          <p:nvPr>
            <p:extLst>
              <p:ext uri="{D42A27DB-BD31-4B8C-83A1-F6EECF244321}">
                <p14:modId xmlns:p14="http://schemas.microsoft.com/office/powerpoint/2010/main" val="2835393834"/>
              </p:ext>
            </p:extLst>
          </p:nvPr>
        </p:nvGraphicFramePr>
        <p:xfrm>
          <a:off x="283919" y="4849472"/>
          <a:ext cx="4328809" cy="1371603"/>
        </p:xfrm>
        <a:graphic>
          <a:graphicData uri="http://schemas.openxmlformats.org/drawingml/2006/table">
            <a:tbl>
              <a:tblPr firstRow="1" firstCol="1">
                <a:tableStyleId>{5C22544A-7EE6-4342-B048-85BDC9FD1C3A}</a:tableStyleId>
              </a:tblPr>
              <a:tblGrid>
                <a:gridCol w="856034"/>
                <a:gridCol w="875489"/>
                <a:gridCol w="865762"/>
                <a:gridCol w="865762"/>
                <a:gridCol w="865762"/>
              </a:tblGrid>
              <a:tr h="457201">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O</a:t>
                      </a:r>
                      <a:r>
                        <a:rPr lang="en-US" sz="1800" u="none" strike="noStrike" baseline="-25000" dirty="0">
                          <a:effectLst/>
                        </a:rPr>
                        <a:t>2</a:t>
                      </a:r>
                      <a:endParaRPr lang="en-US" sz="1800" b="1" i="0" u="none" strike="noStrike" baseline="-25000"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CO</a:t>
                      </a:r>
                      <a:r>
                        <a:rPr lang="en-US" sz="1800" u="none" strike="noStrike" baseline="-25000" dirty="0">
                          <a:effectLst/>
                        </a:rPr>
                        <a:t>2</a:t>
                      </a:r>
                      <a:endParaRPr lang="en-US" sz="1800" b="1" i="0" u="none" strike="noStrike" baseline="-25000"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H</a:t>
                      </a:r>
                      <a:r>
                        <a:rPr lang="en-US" sz="1800" u="none" strike="noStrike" baseline="-25000" dirty="0">
                          <a:effectLst/>
                        </a:rPr>
                        <a:t>2</a:t>
                      </a:r>
                      <a:r>
                        <a:rPr lang="en-US" sz="1800" u="none" strike="noStrike" dirty="0">
                          <a:effectLst/>
                        </a:rPr>
                        <a:t>O</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N</a:t>
                      </a:r>
                      <a:r>
                        <a:rPr lang="en-US" sz="1800" u="none" strike="noStrike" baseline="-25000" dirty="0">
                          <a:effectLst/>
                        </a:rPr>
                        <a:t>2</a:t>
                      </a:r>
                      <a:endParaRPr lang="en-US" sz="1800" b="1" i="0" u="none" strike="noStrike" baseline="-25000" dirty="0">
                        <a:solidFill>
                          <a:srgbClr val="000000"/>
                        </a:solidFill>
                        <a:effectLst/>
                        <a:latin typeface="Calibri" panose="020F0502020204030204" pitchFamily="34" charset="0"/>
                      </a:endParaRPr>
                    </a:p>
                  </a:txBody>
                  <a:tcPr marL="9525" marR="9525" marT="9525" marB="0" anchor="ctr"/>
                </a:tc>
              </a:tr>
              <a:tr h="457201">
                <a:tc>
                  <a:txBody>
                    <a:bodyPr/>
                    <a:lstStyle/>
                    <a:p>
                      <a:pPr algn="ctr" fontAlgn="b"/>
                      <a:r>
                        <a:rPr lang="en-US" sz="1800" u="none" strike="noStrike" dirty="0">
                          <a:effectLst/>
                        </a:rPr>
                        <a:t>Exp.</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5.0%</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r>
                        <a:rPr lang="en-US" sz="1800" u="none" strike="noStrike" dirty="0" smtClean="0">
                          <a:effectLst/>
                        </a:rPr>
                        <a:t>23.7</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r>
                        <a:rPr lang="en-US" sz="1800" u="none" strike="noStrike" dirty="0" smtClean="0">
                          <a:effectLst/>
                        </a:rPr>
                        <a:t>34.5%</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r>
                        <a:rPr lang="en-US" sz="1800" u="none" strike="noStrike" dirty="0" smtClean="0">
                          <a:effectLst/>
                        </a:rPr>
                        <a:t>36.8%</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r>
              <a:tr h="457201">
                <a:tc>
                  <a:txBody>
                    <a:bodyPr/>
                    <a:lstStyle/>
                    <a:p>
                      <a:pPr algn="ctr" fontAlgn="b"/>
                      <a:r>
                        <a:rPr lang="en-US" sz="1800" u="none" strike="noStrike" dirty="0" err="1">
                          <a:effectLst/>
                        </a:rPr>
                        <a:t>MFiX</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smtClean="0">
                          <a:effectLst/>
                        </a:rPr>
                        <a:t>5.4%</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r>
                        <a:rPr lang="en-US" sz="1800" u="none" strike="noStrike" dirty="0" smtClean="0">
                          <a:effectLst/>
                        </a:rPr>
                        <a:t>23.0%</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r>
                        <a:rPr lang="en-US" sz="1800" u="none" strike="noStrike" dirty="0" smtClean="0">
                          <a:effectLst/>
                        </a:rPr>
                        <a:t>34.9%</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b"/>
                      <a:r>
                        <a:rPr lang="en-US" sz="1800" u="none" strike="noStrike" dirty="0" smtClean="0">
                          <a:effectLst/>
                        </a:rPr>
                        <a:t>36.7%</a:t>
                      </a:r>
                      <a:endParaRPr lang="en-US" sz="1800" b="0"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r>
            </a:tbl>
          </a:graphicData>
        </a:graphic>
      </p:graphicFrame>
      <p:sp>
        <p:nvSpPr>
          <p:cNvPr id="7" name="TextBox 6"/>
          <p:cNvSpPr txBox="1"/>
          <p:nvPr/>
        </p:nvSpPr>
        <p:spPr>
          <a:xfrm>
            <a:off x="359930" y="1129186"/>
            <a:ext cx="5972783" cy="461665"/>
          </a:xfrm>
          <a:prstGeom prst="rect">
            <a:avLst/>
          </a:prstGeom>
          <a:noFill/>
        </p:spPr>
        <p:txBody>
          <a:bodyPr wrap="square" rtlCol="0">
            <a:spAutoFit/>
          </a:bodyPr>
          <a:lstStyle/>
          <a:p>
            <a:r>
              <a:rPr lang="en-US" sz="2400" dirty="0"/>
              <a:t>Carbon Reduction </a:t>
            </a:r>
            <a:r>
              <a:rPr lang="en-US" sz="2400" dirty="0" smtClean="0"/>
              <a:t>Reformer Simulations </a:t>
            </a:r>
            <a:endParaRPr lang="en-US" sz="2400" dirty="0"/>
          </a:p>
        </p:txBody>
      </p:sp>
      <p:sp>
        <p:nvSpPr>
          <p:cNvPr id="30" name="TextBox 29"/>
          <p:cNvSpPr txBox="1"/>
          <p:nvPr/>
        </p:nvSpPr>
        <p:spPr>
          <a:xfrm>
            <a:off x="4860043" y="2692316"/>
            <a:ext cx="1495619" cy="646331"/>
          </a:xfrm>
          <a:prstGeom prst="rect">
            <a:avLst/>
          </a:prstGeom>
          <a:noFill/>
        </p:spPr>
        <p:txBody>
          <a:bodyPr wrap="square" rtlCol="0">
            <a:spAutoFit/>
          </a:bodyPr>
          <a:lstStyle/>
          <a:p>
            <a:pPr algn="ctr"/>
            <a:r>
              <a:rPr lang="en-US" dirty="0" err="1" smtClean="0">
                <a:solidFill>
                  <a:schemeClr val="bg1"/>
                </a:solidFill>
              </a:rPr>
              <a:t>Iso</a:t>
            </a:r>
            <a:r>
              <a:rPr lang="en-US" dirty="0" smtClean="0">
                <a:solidFill>
                  <a:schemeClr val="bg1"/>
                </a:solidFill>
              </a:rPr>
              <a:t>-surface of void fraction</a:t>
            </a:r>
            <a:endParaRPr lang="en-US" dirty="0">
              <a:solidFill>
                <a:schemeClr val="bg1"/>
              </a:solidFill>
            </a:endParaRPr>
          </a:p>
        </p:txBody>
      </p:sp>
      <p:sp>
        <p:nvSpPr>
          <p:cNvPr id="31" name="TextBox 30"/>
          <p:cNvSpPr txBox="1"/>
          <p:nvPr/>
        </p:nvSpPr>
        <p:spPr>
          <a:xfrm>
            <a:off x="6619287" y="2684850"/>
            <a:ext cx="1405219" cy="923330"/>
          </a:xfrm>
          <a:prstGeom prst="rect">
            <a:avLst/>
          </a:prstGeom>
          <a:noFill/>
        </p:spPr>
        <p:txBody>
          <a:bodyPr wrap="square" rtlCol="0">
            <a:spAutoFit/>
          </a:bodyPr>
          <a:lstStyle/>
          <a:p>
            <a:pPr algn="ctr"/>
            <a:r>
              <a:rPr lang="en-US" dirty="0" err="1" smtClean="0">
                <a:solidFill>
                  <a:schemeClr val="bg1"/>
                </a:solidFill>
              </a:rPr>
              <a:t>Iso</a:t>
            </a:r>
            <a:r>
              <a:rPr lang="en-US" dirty="0" smtClean="0">
                <a:solidFill>
                  <a:schemeClr val="bg1"/>
                </a:solidFill>
              </a:rPr>
              <a:t>-surface of CO</a:t>
            </a:r>
            <a:r>
              <a:rPr lang="en-US" baseline="-25000" dirty="0" smtClean="0">
                <a:solidFill>
                  <a:schemeClr val="bg1"/>
                </a:solidFill>
              </a:rPr>
              <a:t>2</a:t>
            </a:r>
            <a:r>
              <a:rPr lang="en-US" dirty="0" smtClean="0">
                <a:solidFill>
                  <a:schemeClr val="bg1"/>
                </a:solidFill>
              </a:rPr>
              <a:t> mass fraction</a:t>
            </a:r>
            <a:endParaRPr lang="en-US" dirty="0">
              <a:solidFill>
                <a:schemeClr val="bg1"/>
              </a:solidFill>
            </a:endParaRPr>
          </a:p>
        </p:txBody>
      </p:sp>
    </p:spTree>
    <p:extLst>
      <p:ext uri="{BB962C8B-B14F-4D97-AF65-F5344CB8AC3E}">
        <p14:creationId xmlns:p14="http://schemas.microsoft.com/office/powerpoint/2010/main" val="70034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0" fill="hold"/>
                                        <p:tgtEl>
                                          <p:spTgt spid="9"/>
                                        </p:tgtEl>
                                      </p:cBhvr>
                                    </p:cmd>
                                  </p:childTnLst>
                                </p:cTn>
                              </p:par>
                            </p:childTnLst>
                          </p:cTn>
                        </p:par>
                        <p:par>
                          <p:cTn id="7" fill="hold">
                            <p:stCondLst>
                              <p:cond delay="24100"/>
                            </p:stCondLst>
                            <p:childTnLst>
                              <p:par>
                                <p:cTn id="8" presetID="1" presetClass="mediacall" presetSubtype="0" fill="hold" nodeType="afterEffect">
                                  <p:stCondLst>
                                    <p:cond delay="0"/>
                                  </p:stCondLst>
                                  <p:childTnLst>
                                    <p:cmd type="call" cmd="playFrom(0.0)">
                                      <p:cBhvr>
                                        <p:cTn id="9" dur="241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repeatCount="indefinite" fill="hold" display="0">
                  <p:stCondLst>
                    <p:cond delay="indefinite"/>
                  </p:st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99"/>
            <a:ext cx="7223760" cy="1077218"/>
          </a:xfrm>
        </p:spPr>
        <p:txBody>
          <a:bodyPr/>
          <a:lstStyle/>
          <a:p>
            <a:r>
              <a:rPr lang="en-US" dirty="0" smtClean="0"/>
              <a:t>Validating </a:t>
            </a:r>
            <a:r>
              <a:rPr lang="en-US" i="1" dirty="0" smtClean="0"/>
              <a:t>single </a:t>
            </a:r>
            <a:r>
              <a:rPr lang="en-US" i="1" dirty="0"/>
              <a:t>l</a:t>
            </a:r>
            <a:r>
              <a:rPr lang="en-US" i="1" dirty="0" smtClean="0"/>
              <a:t>iquid assumption</a:t>
            </a:r>
            <a:r>
              <a:rPr lang="en-US" dirty="0" smtClean="0"/>
              <a:t> in modeling Pulsed </a:t>
            </a:r>
            <a:r>
              <a:rPr lang="en-US" dirty="0"/>
              <a:t>Jet Mixing </a:t>
            </a:r>
            <a:r>
              <a:rPr lang="en-US" dirty="0" smtClean="0"/>
              <a:t>(PJM) Vessels</a:t>
            </a:r>
            <a:endParaRPr lang="en-US" dirty="0"/>
          </a:p>
        </p:txBody>
      </p:sp>
      <p:sp>
        <p:nvSpPr>
          <p:cNvPr id="5" name="Text Placeholder 4"/>
          <p:cNvSpPr>
            <a:spLocks noGrp="1"/>
          </p:cNvSpPr>
          <p:nvPr>
            <p:ph type="body" sz="quarter" idx="11"/>
          </p:nvPr>
        </p:nvSpPr>
        <p:spPr>
          <a:xfrm>
            <a:off x="3658003" y="6585486"/>
            <a:ext cx="5029200" cy="184666"/>
          </a:xfrm>
        </p:spPr>
        <p:txBody>
          <a:bodyPr/>
          <a:lstStyle/>
          <a:p>
            <a:endParaRPr lang="en-US"/>
          </a:p>
        </p:txBody>
      </p:sp>
      <p:pic>
        <p:nvPicPr>
          <p:cNvPr id="58" name="Content Placeholder 3"/>
          <p:cNvPicPr>
            <a:picLocks noGrp="1"/>
          </p:cNvPicPr>
          <p:nvPr>
            <p:ph idx="4294967295"/>
          </p:nvPr>
        </p:nvPicPr>
        <p:blipFill>
          <a:blip r:embed="rId3">
            <a:extLst>
              <a:ext uri="{28A0092B-C50C-407E-A947-70E740481C1C}">
                <a14:useLocalDpi xmlns:a14="http://schemas.microsoft.com/office/drawing/2010/main" val="0"/>
              </a:ext>
            </a:extLst>
          </a:blip>
          <a:stretch>
            <a:fillRect/>
          </a:stretch>
        </p:blipFill>
        <p:spPr>
          <a:xfrm>
            <a:off x="6655679" y="3748211"/>
            <a:ext cx="2244725" cy="1690688"/>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697" r="2866" b="3291"/>
          <a:stretch/>
        </p:blipFill>
        <p:spPr>
          <a:xfrm>
            <a:off x="-69574" y="1127348"/>
            <a:ext cx="3955774" cy="4965339"/>
          </a:xfrm>
          <a:prstGeom prst="rect">
            <a:avLst/>
          </a:prstGeom>
        </p:spPr>
      </p:pic>
      <p:grpSp>
        <p:nvGrpSpPr>
          <p:cNvPr id="27" name="Group 26"/>
          <p:cNvGrpSpPr/>
          <p:nvPr/>
        </p:nvGrpSpPr>
        <p:grpSpPr>
          <a:xfrm>
            <a:off x="1834690" y="1885604"/>
            <a:ext cx="160103" cy="480086"/>
            <a:chOff x="6831278" y="702165"/>
            <a:chExt cx="160103" cy="480086"/>
          </a:xfrm>
        </p:grpSpPr>
        <p:sp>
          <p:nvSpPr>
            <p:cNvPr id="28" name="Can 27"/>
            <p:cNvSpPr/>
            <p:nvPr/>
          </p:nvSpPr>
          <p:spPr>
            <a:xfrm rot="5400000" flipH="1">
              <a:off x="6833771" y="1024641"/>
              <a:ext cx="155117" cy="16010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29" name="Can 28"/>
            <p:cNvSpPr/>
            <p:nvPr/>
          </p:nvSpPr>
          <p:spPr>
            <a:xfrm>
              <a:off x="6856849" y="702165"/>
              <a:ext cx="102282" cy="32346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grpSp>
        <p:nvGrpSpPr>
          <p:cNvPr id="30" name="Group 29"/>
          <p:cNvGrpSpPr/>
          <p:nvPr/>
        </p:nvGrpSpPr>
        <p:grpSpPr>
          <a:xfrm>
            <a:off x="1834690" y="2657129"/>
            <a:ext cx="160103" cy="480086"/>
            <a:chOff x="6821753" y="1473690"/>
            <a:chExt cx="160103" cy="480086"/>
          </a:xfrm>
        </p:grpSpPr>
        <p:sp>
          <p:nvSpPr>
            <p:cNvPr id="31" name="Can 30"/>
            <p:cNvSpPr/>
            <p:nvPr/>
          </p:nvSpPr>
          <p:spPr>
            <a:xfrm rot="5400000" flipH="1">
              <a:off x="6824246" y="1796166"/>
              <a:ext cx="155117" cy="16010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32" name="Can 31"/>
            <p:cNvSpPr/>
            <p:nvPr/>
          </p:nvSpPr>
          <p:spPr>
            <a:xfrm>
              <a:off x="6847324" y="1473690"/>
              <a:ext cx="102282" cy="32346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249" y="3624657"/>
            <a:ext cx="897527" cy="257333"/>
          </a:xfrm>
          <a:prstGeom prst="rect">
            <a:avLst/>
          </a:prstGeom>
          <a:solidFill>
            <a:schemeClr val="bg1"/>
          </a:solidFill>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2290" y="4299015"/>
            <a:ext cx="897527" cy="257333"/>
          </a:xfrm>
          <a:prstGeom prst="rect">
            <a:avLst/>
          </a:prstGeom>
          <a:solidFill>
            <a:schemeClr val="bg1"/>
          </a:solidFill>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2290" y="5089748"/>
            <a:ext cx="897527" cy="257333"/>
          </a:xfrm>
          <a:prstGeom prst="rect">
            <a:avLst/>
          </a:prstGeom>
          <a:solidFill>
            <a:schemeClr val="bg1"/>
          </a:solidFill>
        </p:spPr>
      </p:pic>
      <p:sp>
        <p:nvSpPr>
          <p:cNvPr id="36" name="TextBox 35"/>
          <p:cNvSpPr txBox="1"/>
          <p:nvPr/>
        </p:nvSpPr>
        <p:spPr>
          <a:xfrm>
            <a:off x="1987090" y="2004592"/>
            <a:ext cx="923651" cy="276999"/>
          </a:xfrm>
          <a:prstGeom prst="rect">
            <a:avLst/>
          </a:prstGeom>
          <a:noFill/>
        </p:spPr>
        <p:txBody>
          <a:bodyPr wrap="none" rtlCol="0">
            <a:spAutoFit/>
          </a:bodyPr>
          <a:lstStyle/>
          <a:p>
            <a:r>
              <a:rPr lang="en-US" sz="1200" dirty="0" smtClean="0"/>
              <a:t>H/D = 0.87</a:t>
            </a:r>
            <a:endParaRPr lang="en-US" sz="1200" dirty="0"/>
          </a:p>
        </p:txBody>
      </p:sp>
      <p:sp>
        <p:nvSpPr>
          <p:cNvPr id="37" name="TextBox 36"/>
          <p:cNvSpPr txBox="1"/>
          <p:nvPr/>
        </p:nvSpPr>
        <p:spPr>
          <a:xfrm>
            <a:off x="1977839" y="2731865"/>
            <a:ext cx="923651" cy="276999"/>
          </a:xfrm>
          <a:prstGeom prst="rect">
            <a:avLst/>
          </a:prstGeom>
          <a:noFill/>
        </p:spPr>
        <p:txBody>
          <a:bodyPr wrap="none" rtlCol="0">
            <a:spAutoFit/>
          </a:bodyPr>
          <a:lstStyle/>
          <a:p>
            <a:r>
              <a:rPr lang="en-US" sz="1200" dirty="0" smtClean="0"/>
              <a:t>H/D = 0.65</a:t>
            </a:r>
            <a:endParaRPr lang="en-US" sz="1200" dirty="0"/>
          </a:p>
        </p:txBody>
      </p:sp>
      <p:sp>
        <p:nvSpPr>
          <p:cNvPr id="38" name="TextBox 37"/>
          <p:cNvSpPr txBox="1"/>
          <p:nvPr/>
        </p:nvSpPr>
        <p:spPr>
          <a:xfrm>
            <a:off x="1520639" y="3364949"/>
            <a:ext cx="923651" cy="276999"/>
          </a:xfrm>
          <a:prstGeom prst="rect">
            <a:avLst/>
          </a:prstGeom>
          <a:noFill/>
        </p:spPr>
        <p:txBody>
          <a:bodyPr wrap="none" rtlCol="0">
            <a:spAutoFit/>
          </a:bodyPr>
          <a:lstStyle/>
          <a:p>
            <a:r>
              <a:rPr lang="en-US" sz="1200" dirty="0" smtClean="0"/>
              <a:t>H/D = 0.62</a:t>
            </a:r>
            <a:endParaRPr lang="en-US" sz="1200" dirty="0"/>
          </a:p>
        </p:txBody>
      </p:sp>
      <p:sp>
        <p:nvSpPr>
          <p:cNvPr id="39" name="TextBox 38"/>
          <p:cNvSpPr txBox="1"/>
          <p:nvPr/>
        </p:nvSpPr>
        <p:spPr>
          <a:xfrm>
            <a:off x="1520639" y="4050749"/>
            <a:ext cx="923651" cy="276999"/>
          </a:xfrm>
          <a:prstGeom prst="rect">
            <a:avLst/>
          </a:prstGeom>
          <a:noFill/>
        </p:spPr>
        <p:txBody>
          <a:bodyPr wrap="none" rtlCol="0">
            <a:spAutoFit/>
          </a:bodyPr>
          <a:lstStyle/>
          <a:p>
            <a:r>
              <a:rPr lang="en-US" sz="1200" dirty="0" smtClean="0"/>
              <a:t>H/D = 0.35</a:t>
            </a:r>
            <a:endParaRPr lang="en-US" sz="1200" dirty="0"/>
          </a:p>
        </p:txBody>
      </p:sp>
      <p:sp>
        <p:nvSpPr>
          <p:cNvPr id="40" name="TextBox 39"/>
          <p:cNvSpPr txBox="1"/>
          <p:nvPr/>
        </p:nvSpPr>
        <p:spPr>
          <a:xfrm>
            <a:off x="1520639" y="4812749"/>
            <a:ext cx="923651" cy="276999"/>
          </a:xfrm>
          <a:prstGeom prst="rect">
            <a:avLst/>
          </a:prstGeom>
          <a:noFill/>
        </p:spPr>
        <p:txBody>
          <a:bodyPr wrap="none" rtlCol="0">
            <a:spAutoFit/>
          </a:bodyPr>
          <a:lstStyle/>
          <a:p>
            <a:r>
              <a:rPr lang="en-US" sz="1200" dirty="0" smtClean="0"/>
              <a:t>H/D = 0.19</a:t>
            </a:r>
            <a:endParaRPr lang="en-US" sz="1200" dirty="0"/>
          </a:p>
        </p:txBody>
      </p:sp>
      <p:sp>
        <p:nvSpPr>
          <p:cNvPr id="41" name="Left-Right Arrow 40"/>
          <p:cNvSpPr/>
          <p:nvPr/>
        </p:nvSpPr>
        <p:spPr>
          <a:xfrm>
            <a:off x="129415" y="1508348"/>
            <a:ext cx="35052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1539890" y="1345520"/>
            <a:ext cx="928276" cy="276999"/>
          </a:xfrm>
          <a:prstGeom prst="rect">
            <a:avLst/>
          </a:prstGeom>
          <a:noFill/>
        </p:spPr>
        <p:txBody>
          <a:bodyPr wrap="square" rtlCol="0">
            <a:spAutoFit/>
          </a:bodyPr>
          <a:lstStyle/>
          <a:p>
            <a:r>
              <a:rPr lang="en-US" sz="1200" b="1" dirty="0" smtClean="0"/>
              <a:t>0.99 m</a:t>
            </a:r>
            <a:endParaRPr lang="en-US" sz="1200" b="1" dirty="0"/>
          </a:p>
        </p:txBody>
      </p:sp>
      <p:sp>
        <p:nvSpPr>
          <p:cNvPr id="43" name="Left-Right Arrow 42"/>
          <p:cNvSpPr/>
          <p:nvPr/>
        </p:nvSpPr>
        <p:spPr>
          <a:xfrm>
            <a:off x="796765" y="4221075"/>
            <a:ext cx="548359"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80202" y="4010888"/>
            <a:ext cx="928276" cy="276999"/>
          </a:xfrm>
          <a:prstGeom prst="rect">
            <a:avLst/>
          </a:prstGeom>
          <a:noFill/>
        </p:spPr>
        <p:txBody>
          <a:bodyPr wrap="square" rtlCol="0">
            <a:spAutoFit/>
          </a:bodyPr>
          <a:lstStyle/>
          <a:p>
            <a:r>
              <a:rPr lang="en-US" sz="1200" b="1" dirty="0" smtClean="0"/>
              <a:t>0.15 m</a:t>
            </a:r>
            <a:endParaRPr lang="en-US" sz="1200" b="1" dirty="0"/>
          </a:p>
        </p:txBody>
      </p:sp>
      <p:cxnSp>
        <p:nvCxnSpPr>
          <p:cNvPr id="45" name="Straight Arrow Connector 44"/>
          <p:cNvCxnSpPr/>
          <p:nvPr/>
        </p:nvCxnSpPr>
        <p:spPr>
          <a:xfrm>
            <a:off x="2672890" y="5651223"/>
            <a:ext cx="0" cy="279896"/>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706339" y="5637136"/>
            <a:ext cx="928276" cy="276999"/>
          </a:xfrm>
          <a:prstGeom prst="rect">
            <a:avLst/>
          </a:prstGeom>
          <a:noFill/>
        </p:spPr>
        <p:txBody>
          <a:bodyPr wrap="square" rtlCol="0">
            <a:spAutoFit/>
          </a:bodyPr>
          <a:lstStyle/>
          <a:p>
            <a:r>
              <a:rPr lang="en-US" sz="1200" b="1" dirty="0" smtClean="0"/>
              <a:t>0.04 m</a:t>
            </a:r>
            <a:endParaRPr lang="en-US" sz="1200" b="1" dirty="0"/>
          </a:p>
        </p:txBody>
      </p:sp>
      <p:cxnSp>
        <p:nvCxnSpPr>
          <p:cNvPr id="47" name="Straight Arrow Connector 46"/>
          <p:cNvCxnSpPr/>
          <p:nvPr/>
        </p:nvCxnSpPr>
        <p:spPr>
          <a:xfrm flipH="1">
            <a:off x="1005973" y="5744610"/>
            <a:ext cx="196234"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06414" y="5784538"/>
            <a:ext cx="928276" cy="276999"/>
          </a:xfrm>
          <a:prstGeom prst="rect">
            <a:avLst/>
          </a:prstGeom>
          <a:noFill/>
        </p:spPr>
        <p:txBody>
          <a:bodyPr wrap="square" rtlCol="0">
            <a:spAutoFit/>
          </a:bodyPr>
          <a:lstStyle/>
          <a:p>
            <a:r>
              <a:rPr lang="en-US" sz="1200" b="1" dirty="0" smtClean="0"/>
              <a:t>0.025 m</a:t>
            </a:r>
            <a:endParaRPr lang="en-US" sz="1200" b="1" dirty="0"/>
          </a:p>
        </p:txBody>
      </p:sp>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200" y="2193194"/>
            <a:ext cx="2349994" cy="1763022"/>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2226" y="3775064"/>
            <a:ext cx="2349994" cy="1763022"/>
          </a:xfrm>
          <a:prstGeom prst="rect">
            <a:avLst/>
          </a:prstGeom>
        </p:spPr>
      </p:pic>
      <p:sp>
        <p:nvSpPr>
          <p:cNvPr id="63" name="TextBox 62"/>
          <p:cNvSpPr txBox="1"/>
          <p:nvPr/>
        </p:nvSpPr>
        <p:spPr>
          <a:xfrm>
            <a:off x="6883051" y="5379808"/>
            <a:ext cx="793178" cy="215444"/>
          </a:xfrm>
          <a:prstGeom prst="rect">
            <a:avLst/>
          </a:prstGeom>
          <a:noFill/>
        </p:spPr>
        <p:txBody>
          <a:bodyPr wrap="square" rtlCol="0">
            <a:spAutoFit/>
          </a:bodyPr>
          <a:lstStyle/>
          <a:p>
            <a:r>
              <a:rPr lang="en-US" sz="800" dirty="0" smtClean="0"/>
              <a:t>PJM Cycles</a:t>
            </a:r>
            <a:endParaRPr lang="en-US" sz="800" dirty="0"/>
          </a:p>
        </p:txBody>
      </p:sp>
      <p:pic>
        <p:nvPicPr>
          <p:cNvPr id="59" name="Picture 58"/>
          <p:cNvPicPr>
            <a:picLocks/>
          </p:cNvPicPr>
          <p:nvPr/>
        </p:nvPicPr>
        <p:blipFill>
          <a:blip r:embed="rId8">
            <a:extLst>
              <a:ext uri="{28A0092B-C50C-407E-A947-70E740481C1C}">
                <a14:useLocalDpi xmlns:a14="http://schemas.microsoft.com/office/drawing/2010/main" val="0"/>
              </a:ext>
            </a:extLst>
          </a:blip>
          <a:stretch>
            <a:fillRect/>
          </a:stretch>
        </p:blipFill>
        <p:spPr>
          <a:xfrm>
            <a:off x="6651504" y="1371193"/>
            <a:ext cx="2349994" cy="1744246"/>
          </a:xfrm>
          <a:prstGeom prst="rect">
            <a:avLst/>
          </a:prstGeom>
        </p:spPr>
      </p:pic>
      <p:sp>
        <p:nvSpPr>
          <p:cNvPr id="60" name="TextBox 59"/>
          <p:cNvSpPr txBox="1"/>
          <p:nvPr/>
        </p:nvSpPr>
        <p:spPr>
          <a:xfrm>
            <a:off x="6983022" y="4017463"/>
            <a:ext cx="693207" cy="461665"/>
          </a:xfrm>
          <a:prstGeom prst="rect">
            <a:avLst/>
          </a:prstGeom>
          <a:noFill/>
        </p:spPr>
        <p:txBody>
          <a:bodyPr wrap="square" rtlCol="0">
            <a:spAutoFit/>
          </a:bodyPr>
          <a:lstStyle/>
          <a:p>
            <a:r>
              <a:rPr lang="en-US" sz="1200" dirty="0" smtClean="0">
                <a:solidFill>
                  <a:schemeClr val="tx2">
                    <a:lumMod val="60000"/>
                    <a:lumOff val="40000"/>
                  </a:schemeClr>
                </a:solidFill>
              </a:rPr>
              <a:t>Bottom Probe</a:t>
            </a:r>
            <a:endParaRPr lang="en-US" sz="1200" dirty="0">
              <a:solidFill>
                <a:schemeClr val="tx2">
                  <a:lumMod val="60000"/>
                  <a:lumOff val="40000"/>
                </a:schemeClr>
              </a:solidFill>
            </a:endParaRPr>
          </a:p>
        </p:txBody>
      </p:sp>
      <p:sp>
        <p:nvSpPr>
          <p:cNvPr id="61" name="TextBox 60"/>
          <p:cNvSpPr txBox="1"/>
          <p:nvPr/>
        </p:nvSpPr>
        <p:spPr>
          <a:xfrm>
            <a:off x="7662074" y="4698051"/>
            <a:ext cx="730835" cy="461665"/>
          </a:xfrm>
          <a:prstGeom prst="rect">
            <a:avLst/>
          </a:prstGeom>
          <a:noFill/>
        </p:spPr>
        <p:txBody>
          <a:bodyPr wrap="square" rtlCol="0">
            <a:spAutoFit/>
          </a:bodyPr>
          <a:lstStyle/>
          <a:p>
            <a:r>
              <a:rPr lang="en-US" sz="1200" dirty="0" smtClean="0">
                <a:solidFill>
                  <a:srgbClr val="FF0000"/>
                </a:solidFill>
              </a:rPr>
              <a:t>Top Probe</a:t>
            </a:r>
            <a:endParaRPr lang="en-US" sz="1200" dirty="0">
              <a:solidFill>
                <a:srgbClr val="FF0000"/>
              </a:solidFill>
            </a:endParaRPr>
          </a:p>
        </p:txBody>
      </p:sp>
      <p:sp>
        <p:nvSpPr>
          <p:cNvPr id="62" name="TextBox 61"/>
          <p:cNvSpPr txBox="1"/>
          <p:nvPr/>
        </p:nvSpPr>
        <p:spPr>
          <a:xfrm>
            <a:off x="6875615" y="3038495"/>
            <a:ext cx="793178" cy="215444"/>
          </a:xfrm>
          <a:prstGeom prst="rect">
            <a:avLst/>
          </a:prstGeom>
          <a:noFill/>
        </p:spPr>
        <p:txBody>
          <a:bodyPr wrap="square" rtlCol="0">
            <a:spAutoFit/>
          </a:bodyPr>
          <a:lstStyle/>
          <a:p>
            <a:r>
              <a:rPr lang="en-US" sz="800" dirty="0" smtClean="0"/>
              <a:t>PJM Cycles</a:t>
            </a:r>
            <a:endParaRPr lang="en-US" sz="800" dirty="0"/>
          </a:p>
        </p:txBody>
      </p:sp>
      <p:sp>
        <p:nvSpPr>
          <p:cNvPr id="65" name="TextBox 64"/>
          <p:cNvSpPr txBox="1"/>
          <p:nvPr/>
        </p:nvSpPr>
        <p:spPr>
          <a:xfrm rot="16200000">
            <a:off x="5819873" y="4367609"/>
            <a:ext cx="1617512" cy="276999"/>
          </a:xfrm>
          <a:prstGeom prst="rect">
            <a:avLst/>
          </a:prstGeom>
          <a:noFill/>
        </p:spPr>
        <p:txBody>
          <a:bodyPr wrap="square" rtlCol="0">
            <a:spAutoFit/>
          </a:bodyPr>
          <a:lstStyle/>
          <a:p>
            <a:r>
              <a:rPr lang="en-US" sz="1200" dirty="0" smtClean="0"/>
              <a:t>Conductivity (</a:t>
            </a:r>
            <a:r>
              <a:rPr lang="en-US" sz="1200" dirty="0" err="1" smtClean="0">
                <a:latin typeface="Symbol" panose="05050102010706020507" pitchFamily="18" charset="2"/>
              </a:rPr>
              <a:t>m</a:t>
            </a:r>
            <a:r>
              <a:rPr lang="en-US" sz="1200" dirty="0" err="1" smtClean="0"/>
              <a:t>S</a:t>
            </a:r>
            <a:r>
              <a:rPr lang="en-US" sz="1200" dirty="0" smtClean="0"/>
              <a:t>/cm)</a:t>
            </a:r>
            <a:endParaRPr lang="en-US" sz="1200" dirty="0"/>
          </a:p>
        </p:txBody>
      </p:sp>
      <p:sp>
        <p:nvSpPr>
          <p:cNvPr id="66" name="TextBox 65"/>
          <p:cNvSpPr txBox="1"/>
          <p:nvPr/>
        </p:nvSpPr>
        <p:spPr>
          <a:xfrm>
            <a:off x="2227166" y="3914073"/>
            <a:ext cx="1645574" cy="400110"/>
          </a:xfrm>
          <a:prstGeom prst="rect">
            <a:avLst/>
          </a:prstGeom>
          <a:noFill/>
        </p:spPr>
        <p:txBody>
          <a:bodyPr wrap="square" rtlCol="0">
            <a:spAutoFit/>
          </a:bodyPr>
          <a:lstStyle/>
          <a:p>
            <a:r>
              <a:rPr lang="en-US" sz="1000" b="1" dirty="0" smtClean="0"/>
              <a:t>EM Probes for Velocity  Measurement</a:t>
            </a:r>
            <a:endParaRPr lang="en-US" sz="1000" b="1" dirty="0"/>
          </a:p>
        </p:txBody>
      </p:sp>
      <p:sp>
        <p:nvSpPr>
          <p:cNvPr id="67" name="TextBox 66"/>
          <p:cNvSpPr txBox="1"/>
          <p:nvPr/>
        </p:nvSpPr>
        <p:spPr>
          <a:xfrm>
            <a:off x="733992" y="2331271"/>
            <a:ext cx="1645574" cy="400110"/>
          </a:xfrm>
          <a:prstGeom prst="rect">
            <a:avLst/>
          </a:prstGeom>
          <a:noFill/>
        </p:spPr>
        <p:txBody>
          <a:bodyPr wrap="square" rtlCol="0">
            <a:spAutoFit/>
          </a:bodyPr>
          <a:lstStyle/>
          <a:p>
            <a:r>
              <a:rPr lang="en-US" sz="1000" b="1" dirty="0" smtClean="0"/>
              <a:t>Conductivity Probes for Mixing Time  Measurement</a:t>
            </a:r>
            <a:endParaRPr lang="en-US" sz="1000" b="1" dirty="0"/>
          </a:p>
        </p:txBody>
      </p:sp>
      <p:sp>
        <p:nvSpPr>
          <p:cNvPr id="68" name="TextBox 67"/>
          <p:cNvSpPr txBox="1"/>
          <p:nvPr/>
        </p:nvSpPr>
        <p:spPr>
          <a:xfrm>
            <a:off x="4214767" y="1986082"/>
            <a:ext cx="2247800" cy="369332"/>
          </a:xfrm>
          <a:prstGeom prst="rect">
            <a:avLst/>
          </a:prstGeom>
          <a:noFill/>
        </p:spPr>
        <p:txBody>
          <a:bodyPr wrap="square" rtlCol="0">
            <a:spAutoFit/>
          </a:bodyPr>
          <a:lstStyle/>
          <a:p>
            <a:r>
              <a:rPr lang="en-US" b="1" dirty="0" smtClean="0">
                <a:solidFill>
                  <a:schemeClr val="accent2">
                    <a:lumMod val="75000"/>
                  </a:schemeClr>
                </a:solidFill>
              </a:rPr>
              <a:t>PJM Nozzle Velocity</a:t>
            </a:r>
            <a:endParaRPr lang="en-US" b="1" dirty="0">
              <a:solidFill>
                <a:schemeClr val="accent2">
                  <a:lumMod val="75000"/>
                </a:schemeClr>
              </a:solidFill>
            </a:endParaRPr>
          </a:p>
        </p:txBody>
      </p:sp>
      <p:sp>
        <p:nvSpPr>
          <p:cNvPr id="69" name="TextBox 68"/>
          <p:cNvSpPr txBox="1"/>
          <p:nvPr/>
        </p:nvSpPr>
        <p:spPr>
          <a:xfrm>
            <a:off x="4124151" y="5458161"/>
            <a:ext cx="2654336" cy="369332"/>
          </a:xfrm>
          <a:prstGeom prst="rect">
            <a:avLst/>
          </a:prstGeom>
          <a:noFill/>
        </p:spPr>
        <p:txBody>
          <a:bodyPr wrap="square" rtlCol="0">
            <a:spAutoFit/>
          </a:bodyPr>
          <a:lstStyle/>
          <a:p>
            <a:r>
              <a:rPr lang="en-US" b="1" dirty="0" smtClean="0">
                <a:solidFill>
                  <a:schemeClr val="accent2">
                    <a:lumMod val="75000"/>
                  </a:schemeClr>
                </a:solidFill>
              </a:rPr>
              <a:t>Central </a:t>
            </a:r>
            <a:r>
              <a:rPr lang="en-US" b="1" dirty="0" err="1" smtClean="0">
                <a:solidFill>
                  <a:schemeClr val="accent2">
                    <a:lumMod val="75000"/>
                  </a:schemeClr>
                </a:solidFill>
              </a:rPr>
              <a:t>Upwash</a:t>
            </a:r>
            <a:r>
              <a:rPr lang="en-US" b="1" dirty="0">
                <a:solidFill>
                  <a:schemeClr val="accent2">
                    <a:lumMod val="75000"/>
                  </a:schemeClr>
                </a:solidFill>
              </a:rPr>
              <a:t> </a:t>
            </a:r>
            <a:r>
              <a:rPr lang="en-US" b="1" dirty="0" smtClean="0">
                <a:solidFill>
                  <a:schemeClr val="accent2">
                    <a:lumMod val="75000"/>
                  </a:schemeClr>
                </a:solidFill>
              </a:rPr>
              <a:t>Velocity</a:t>
            </a:r>
            <a:endParaRPr lang="en-US" b="1" dirty="0">
              <a:solidFill>
                <a:schemeClr val="accent2">
                  <a:lumMod val="75000"/>
                </a:schemeClr>
              </a:solidFill>
            </a:endParaRPr>
          </a:p>
        </p:txBody>
      </p:sp>
      <p:cxnSp>
        <p:nvCxnSpPr>
          <p:cNvPr id="73" name="Straight Arrow Connector 72"/>
          <p:cNvCxnSpPr/>
          <p:nvPr/>
        </p:nvCxnSpPr>
        <p:spPr>
          <a:xfrm flipV="1">
            <a:off x="7960103" y="2948451"/>
            <a:ext cx="278" cy="334823"/>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398569" y="3242993"/>
            <a:ext cx="1684731" cy="338554"/>
          </a:xfrm>
          <a:prstGeom prst="rect">
            <a:avLst/>
          </a:prstGeom>
          <a:noFill/>
        </p:spPr>
        <p:txBody>
          <a:bodyPr wrap="square" rtlCol="0">
            <a:spAutoFit/>
          </a:bodyPr>
          <a:lstStyle/>
          <a:p>
            <a:pPr algn="ctr"/>
            <a:r>
              <a:rPr lang="en-US" sz="1600" b="1" dirty="0" smtClean="0">
                <a:solidFill>
                  <a:schemeClr val="accent2">
                    <a:lumMod val="75000"/>
                  </a:schemeClr>
                </a:solidFill>
              </a:rPr>
              <a:t>Mixing Time</a:t>
            </a:r>
            <a:endParaRPr lang="en-US" sz="1600" b="1" dirty="0">
              <a:solidFill>
                <a:schemeClr val="accent2">
                  <a:lumMod val="75000"/>
                </a:schemeClr>
              </a:solidFill>
            </a:endParaRPr>
          </a:p>
        </p:txBody>
      </p:sp>
      <p:sp>
        <p:nvSpPr>
          <p:cNvPr id="2" name="Rectangle 1"/>
          <p:cNvSpPr/>
          <p:nvPr/>
        </p:nvSpPr>
        <p:spPr>
          <a:xfrm>
            <a:off x="2714044" y="5978179"/>
            <a:ext cx="6380782" cy="461665"/>
          </a:xfrm>
          <a:prstGeom prst="rect">
            <a:avLst/>
          </a:prstGeom>
        </p:spPr>
        <p:txBody>
          <a:bodyPr wrap="square">
            <a:spAutoFit/>
          </a:bodyPr>
          <a:lstStyle/>
          <a:p>
            <a:r>
              <a:rPr lang="en-US" sz="1200" dirty="0">
                <a:solidFill>
                  <a:srgbClr val="0038A9"/>
                </a:solidFill>
              </a:rPr>
              <a:t>B. Gopalan, D. Miller, R. Garg &amp; C. Guenther,” Experimental Investigation of Particle Loading on Miscible Fluid Blending in Pulse Jet Mixing Vessels,” Presented at  </a:t>
            </a:r>
            <a:r>
              <a:rPr lang="en-US" sz="1200" dirty="0" smtClean="0">
                <a:solidFill>
                  <a:srgbClr val="0038A9"/>
                </a:solidFill>
              </a:rPr>
              <a:t>GLS 12, </a:t>
            </a:r>
            <a:r>
              <a:rPr lang="en-US" sz="1200" dirty="0">
                <a:solidFill>
                  <a:srgbClr val="0038A9"/>
                </a:solidFill>
              </a:rPr>
              <a:t>June 28-July 1 NY (2015).</a:t>
            </a:r>
          </a:p>
        </p:txBody>
      </p:sp>
      <p:sp>
        <p:nvSpPr>
          <p:cNvPr id="4" name="Rectangle 3"/>
          <p:cNvSpPr/>
          <p:nvPr/>
        </p:nvSpPr>
        <p:spPr>
          <a:xfrm>
            <a:off x="6997002" y="1204529"/>
            <a:ext cx="1064715" cy="369332"/>
          </a:xfrm>
          <a:prstGeom prst="rect">
            <a:avLst/>
          </a:prstGeom>
        </p:spPr>
        <p:txBody>
          <a:bodyPr wrap="none">
            <a:spAutoFit/>
          </a:bodyPr>
          <a:lstStyle/>
          <a:p>
            <a:r>
              <a:rPr lang="en-US" b="1" dirty="0" smtClean="0">
                <a:solidFill>
                  <a:srgbClr val="000000"/>
                </a:solidFill>
                <a:latin typeface="Calibri" panose="020F0502020204030204" pitchFamily="34" charset="0"/>
              </a:rPr>
              <a:t>0% solids</a:t>
            </a:r>
            <a:endParaRPr lang="en-US" b="1" dirty="0"/>
          </a:p>
        </p:txBody>
      </p:sp>
      <p:sp>
        <p:nvSpPr>
          <p:cNvPr id="49" name="Rectangle 48"/>
          <p:cNvSpPr/>
          <p:nvPr/>
        </p:nvSpPr>
        <p:spPr>
          <a:xfrm>
            <a:off x="6997002" y="5573347"/>
            <a:ext cx="1782860" cy="369332"/>
          </a:xfrm>
          <a:prstGeom prst="rect">
            <a:avLst/>
          </a:prstGeom>
        </p:spPr>
        <p:txBody>
          <a:bodyPr wrap="none">
            <a:spAutoFit/>
          </a:bodyPr>
          <a:lstStyle/>
          <a:p>
            <a:r>
              <a:rPr lang="en-US" b="1" dirty="0" smtClean="0">
                <a:solidFill>
                  <a:srgbClr val="000000"/>
                </a:solidFill>
                <a:latin typeface="Calibri" panose="020F0502020204030204" pitchFamily="34" charset="0"/>
              </a:rPr>
              <a:t>0.5% glass beads</a:t>
            </a:r>
            <a:endParaRPr lang="en-US" b="1" dirty="0"/>
          </a:p>
        </p:txBody>
      </p:sp>
      <p:cxnSp>
        <p:nvCxnSpPr>
          <p:cNvPr id="10" name="Straight Connector 9"/>
          <p:cNvCxnSpPr/>
          <p:nvPr/>
        </p:nvCxnSpPr>
        <p:spPr>
          <a:xfrm flipV="1">
            <a:off x="7960381" y="1813148"/>
            <a:ext cx="0" cy="111142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24777" y="3914073"/>
            <a:ext cx="34032" cy="1324219"/>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8372726" y="3545652"/>
            <a:ext cx="278" cy="334823"/>
          </a:xfrm>
          <a:prstGeom prst="straightConnector1">
            <a:avLst/>
          </a:prstGeom>
          <a:ln w="28575">
            <a:solidFill>
              <a:schemeClr val="accent2">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928598" y="1410593"/>
            <a:ext cx="2671390" cy="646331"/>
          </a:xfrm>
          <a:prstGeom prst="rect">
            <a:avLst/>
          </a:prstGeom>
        </p:spPr>
        <p:txBody>
          <a:bodyPr wrap="square">
            <a:spAutoFit/>
          </a:bodyPr>
          <a:lstStyle/>
          <a:p>
            <a:r>
              <a:rPr lang="en-US" b="1" dirty="0">
                <a:solidFill>
                  <a:srgbClr val="000000"/>
                </a:solidFill>
                <a:latin typeface="Calibri" panose="020F0502020204030204" pitchFamily="34" charset="0"/>
              </a:rPr>
              <a:t>D</a:t>
            </a:r>
            <a:r>
              <a:rPr lang="en-US" b="1" dirty="0" smtClean="0">
                <a:solidFill>
                  <a:srgbClr val="000000"/>
                </a:solidFill>
                <a:latin typeface="Calibri" panose="020F0502020204030204" pitchFamily="34" charset="0"/>
              </a:rPr>
              <a:t>ata for 0% &amp; 0.5% solids cases in agreement</a:t>
            </a:r>
            <a:endParaRPr lang="en-US" b="1" dirty="0"/>
          </a:p>
        </p:txBody>
      </p:sp>
      <p:sp>
        <p:nvSpPr>
          <p:cNvPr id="52" name="TextBox 51"/>
          <p:cNvSpPr txBox="1"/>
          <p:nvPr/>
        </p:nvSpPr>
        <p:spPr>
          <a:xfrm rot="16200000">
            <a:off x="5842749" y="2053864"/>
            <a:ext cx="1617512" cy="276999"/>
          </a:xfrm>
          <a:prstGeom prst="rect">
            <a:avLst/>
          </a:prstGeom>
          <a:noFill/>
        </p:spPr>
        <p:txBody>
          <a:bodyPr wrap="square" rtlCol="0">
            <a:spAutoFit/>
          </a:bodyPr>
          <a:lstStyle/>
          <a:p>
            <a:r>
              <a:rPr lang="en-US" sz="1200" dirty="0" smtClean="0"/>
              <a:t>Conductivity (</a:t>
            </a:r>
            <a:r>
              <a:rPr lang="en-US" sz="1200" dirty="0" err="1" smtClean="0">
                <a:latin typeface="Symbol" panose="05050102010706020507" pitchFamily="18" charset="2"/>
              </a:rPr>
              <a:t>m</a:t>
            </a:r>
            <a:r>
              <a:rPr lang="en-US" sz="1200" dirty="0" err="1" smtClean="0"/>
              <a:t>S</a:t>
            </a:r>
            <a:r>
              <a:rPr lang="en-US" sz="1200" dirty="0" smtClean="0"/>
              <a:t>/cm)</a:t>
            </a:r>
            <a:endParaRPr lang="en-US" sz="1200" dirty="0"/>
          </a:p>
        </p:txBody>
      </p:sp>
    </p:spTree>
    <p:extLst>
      <p:ext uri="{BB962C8B-B14F-4D97-AF65-F5344CB8AC3E}">
        <p14:creationId xmlns:p14="http://schemas.microsoft.com/office/powerpoint/2010/main" val="379083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99"/>
            <a:ext cx="7223760" cy="1077218"/>
          </a:xfrm>
        </p:spPr>
        <p:txBody>
          <a:bodyPr/>
          <a:lstStyle/>
          <a:p>
            <a:r>
              <a:rPr lang="en-US" dirty="0" smtClean="0"/>
              <a:t>CFD modeling of single-phase PJM vessels at Hanford </a:t>
            </a:r>
            <a:r>
              <a:rPr lang="en-US" dirty="0"/>
              <a:t>W</a:t>
            </a:r>
            <a:r>
              <a:rPr lang="en-US" dirty="0" smtClean="0"/>
              <a:t>aste </a:t>
            </a:r>
            <a:r>
              <a:rPr lang="en-US" dirty="0"/>
              <a:t>T</a:t>
            </a:r>
            <a:r>
              <a:rPr lang="en-US" dirty="0" smtClean="0"/>
              <a:t>reatment </a:t>
            </a:r>
            <a:r>
              <a:rPr lang="en-US" dirty="0"/>
              <a:t>P</a:t>
            </a:r>
            <a:r>
              <a:rPr lang="en-US" dirty="0" smtClean="0"/>
              <a:t>lant</a:t>
            </a:r>
            <a:endParaRPr lang="en-US" dirty="0"/>
          </a:p>
        </p:txBody>
      </p:sp>
      <p:sp>
        <p:nvSpPr>
          <p:cNvPr id="2" name="Text Placeholder 1"/>
          <p:cNvSpPr>
            <a:spLocks noGrp="1"/>
          </p:cNvSpPr>
          <p:nvPr>
            <p:ph type="body" sz="quarter" idx="11"/>
          </p:nvPr>
        </p:nvSpPr>
        <p:spPr/>
        <p:txBody>
          <a:bodyPr/>
          <a:lstStyle/>
          <a:p>
            <a:endParaRPr lang="en-US"/>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1004" b="12394"/>
          <a:stretch/>
        </p:blipFill>
        <p:spPr>
          <a:xfrm rot="5400000">
            <a:off x="-1050451" y="2493878"/>
            <a:ext cx="4340424" cy="1870244"/>
          </a:xfrm>
          <a:prstGeom prst="rect">
            <a:avLst/>
          </a:prstGeom>
        </p:spPr>
      </p:pic>
      <p:sp>
        <p:nvSpPr>
          <p:cNvPr id="6" name="TextBox 5"/>
          <p:cNvSpPr txBox="1"/>
          <p:nvPr/>
        </p:nvSpPr>
        <p:spPr>
          <a:xfrm>
            <a:off x="196871" y="5635488"/>
            <a:ext cx="1814146"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a:spcBef>
                <a:spcPct val="0"/>
              </a:spcBef>
              <a:spcAft>
                <a:spcPct val="0"/>
              </a:spcAft>
            </a:pPr>
            <a:r>
              <a:rPr lang="en-US" sz="1400" b="1" dirty="0" smtClean="0">
                <a:solidFill>
                  <a:prstClr val="black"/>
                </a:solidFill>
              </a:rPr>
              <a:t>Quarter scale testing of pulsed </a:t>
            </a:r>
            <a:r>
              <a:rPr lang="en-US" sz="1400" b="1" dirty="0">
                <a:solidFill>
                  <a:prstClr val="black"/>
                </a:solidFill>
              </a:rPr>
              <a:t>jet </a:t>
            </a:r>
            <a:r>
              <a:rPr lang="en-US" sz="1400" b="1" dirty="0" smtClean="0">
                <a:solidFill>
                  <a:prstClr val="black"/>
                </a:solidFill>
              </a:rPr>
              <a:t>mixing (PJM) </a:t>
            </a:r>
            <a:r>
              <a:rPr lang="en-US" sz="1400" b="1" dirty="0">
                <a:solidFill>
                  <a:prstClr val="black"/>
                </a:solidFill>
              </a:rPr>
              <a:t>vessels </a:t>
            </a:r>
            <a:r>
              <a:rPr lang="en-US" sz="1400" b="1" dirty="0" smtClean="0">
                <a:solidFill>
                  <a:prstClr val="black"/>
                </a:solidFill>
              </a:rPr>
              <a:t>at NETL</a:t>
            </a:r>
            <a:endParaRPr lang="en-US" sz="1400" b="1" dirty="0">
              <a:solidFill>
                <a:prstClr val="black"/>
              </a:solidFill>
            </a:endParaRPr>
          </a:p>
        </p:txBody>
      </p:sp>
      <p:pic>
        <p:nvPicPr>
          <p:cNvPr id="8" name="one_pane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686" r="53529" b="20620"/>
          <a:stretch/>
        </p:blipFill>
        <p:spPr>
          <a:xfrm>
            <a:off x="6553200" y="1262820"/>
            <a:ext cx="2438400" cy="279561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4161183"/>
            <a:ext cx="5105400" cy="2269663"/>
          </a:xfrm>
          <a:prstGeom prst="rect">
            <a:avLst/>
          </a:prstGeom>
        </p:spPr>
      </p:pic>
      <p:sp>
        <p:nvSpPr>
          <p:cNvPr id="11" name="TextBox 10"/>
          <p:cNvSpPr txBox="1"/>
          <p:nvPr/>
        </p:nvSpPr>
        <p:spPr>
          <a:xfrm>
            <a:off x="7505700" y="4419601"/>
            <a:ext cx="1409700" cy="181588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defRPr sz="16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Excellent match between experimental data and numerical predictions </a:t>
            </a:r>
            <a:endParaRPr lang="en-US" dirty="0"/>
          </a:p>
        </p:txBody>
      </p:sp>
      <p:sp>
        <p:nvSpPr>
          <p:cNvPr id="13" name="Right Arrow 12"/>
          <p:cNvSpPr/>
          <p:nvPr/>
        </p:nvSpPr>
        <p:spPr>
          <a:xfrm>
            <a:off x="2133600" y="2559432"/>
            <a:ext cx="1066800" cy="20239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 name="Right Arrow 13"/>
          <p:cNvSpPr/>
          <p:nvPr/>
        </p:nvSpPr>
        <p:spPr>
          <a:xfrm>
            <a:off x="5410200" y="2559432"/>
            <a:ext cx="1066800" cy="20239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16573" r="13187" b="4320"/>
          <a:stretch/>
        </p:blipFill>
        <p:spPr>
          <a:xfrm>
            <a:off x="3276600" y="1295400"/>
            <a:ext cx="2256006" cy="2875275"/>
          </a:xfrm>
          <a:prstGeom prst="rect">
            <a:avLst/>
          </a:prstGeom>
        </p:spPr>
      </p:pic>
    </p:spTree>
    <p:extLst>
      <p:ext uri="{BB962C8B-B14F-4D97-AF65-F5344CB8AC3E}">
        <p14:creationId xmlns:p14="http://schemas.microsoft.com/office/powerpoint/2010/main" val="1501739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8984" t="15001" r="21779" b="37082"/>
          <a:stretch/>
        </p:blipFill>
        <p:spPr>
          <a:xfrm>
            <a:off x="4142553" y="4018080"/>
            <a:ext cx="4868674" cy="2215296"/>
          </a:xfrm>
          <a:prstGeom prst="rect">
            <a:avLst/>
          </a:prstGeom>
          <a:effectLst>
            <a:outerShdw blurRad="50800" dist="38100" dir="2700000" algn="tl" rotWithShape="0">
              <a:prstClr val="black">
                <a:alpha val="40000"/>
              </a:prstClr>
            </a:outerShdw>
          </a:effectLst>
        </p:spPr>
      </p:pic>
      <p:sp>
        <p:nvSpPr>
          <p:cNvPr id="3" name="Title 2"/>
          <p:cNvSpPr>
            <a:spLocks noGrp="1"/>
          </p:cNvSpPr>
          <p:nvPr>
            <p:ph type="title"/>
          </p:nvPr>
        </p:nvSpPr>
        <p:spPr>
          <a:xfrm>
            <a:off x="457200" y="274320"/>
            <a:ext cx="7223760" cy="584775"/>
          </a:xfrm>
        </p:spPr>
        <p:txBody>
          <a:bodyPr/>
          <a:lstStyle/>
          <a:p>
            <a:r>
              <a:rPr lang="en-US" dirty="0" smtClean="0"/>
              <a:t>MFIX-GUI, first </a:t>
            </a:r>
            <a:r>
              <a:rPr lang="en-US" dirty="0"/>
              <a:t>r</a:t>
            </a:r>
            <a:r>
              <a:rPr lang="en-US" dirty="0" smtClean="0"/>
              <a:t>elease in June 2015</a:t>
            </a:r>
            <a:endParaRPr lang="en-US" dirty="0"/>
          </a:p>
        </p:txBody>
      </p:sp>
      <p:sp>
        <p:nvSpPr>
          <p:cNvPr id="2" name="Text Placeholder 1"/>
          <p:cNvSpPr>
            <a:spLocks noGrp="1"/>
          </p:cNvSpPr>
          <p:nvPr>
            <p:ph type="body" sz="quarter" idx="11"/>
          </p:nvPr>
        </p:nvSpPr>
        <p:spPr/>
        <p:txBody>
          <a:bodyPr/>
          <a:lstStyle/>
          <a:p>
            <a:endParaRPr lang="en-US" dirty="0"/>
          </a:p>
        </p:txBody>
      </p:sp>
      <p:pic>
        <p:nvPicPr>
          <p:cNvPr id="5" name="Content Placeholder 4"/>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104" t="161" b="-1"/>
          <a:stretch/>
        </p:blipFill>
        <p:spPr>
          <a:xfrm>
            <a:off x="341744" y="1242136"/>
            <a:ext cx="3657601" cy="2929976"/>
          </a:xfrm>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8148" b="8333"/>
          <a:stretch/>
        </p:blipFill>
        <p:spPr>
          <a:xfrm>
            <a:off x="1300020" y="4257417"/>
            <a:ext cx="1578527" cy="1572412"/>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955" t="30972" r="1129" b="5694"/>
          <a:stretch/>
        </p:blipFill>
        <p:spPr>
          <a:xfrm>
            <a:off x="4656448" y="1313741"/>
            <a:ext cx="4131835" cy="224969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8005" y="5915134"/>
            <a:ext cx="1920017" cy="316180"/>
          </a:xfrm>
          <a:prstGeom prst="rect">
            <a:avLst/>
          </a:prstGeom>
        </p:spPr>
      </p:pic>
      <p:sp>
        <p:nvSpPr>
          <p:cNvPr id="7" name="Rectangle 6"/>
          <p:cNvSpPr/>
          <p:nvPr/>
        </p:nvSpPr>
        <p:spPr>
          <a:xfrm>
            <a:off x="7399944" y="5587838"/>
            <a:ext cx="1618072" cy="369332"/>
          </a:xfrm>
          <a:prstGeom prst="rect">
            <a:avLst/>
          </a:prstGeom>
          <a:solidFill>
            <a:schemeClr val="tx1">
              <a:lumMod val="85000"/>
              <a:lumOff val="15000"/>
            </a:schemeClr>
          </a:solidFill>
        </p:spPr>
        <p:txBody>
          <a:bodyPr wrap="none">
            <a:spAutoFit/>
          </a:bodyPr>
          <a:lstStyle/>
          <a:p>
            <a:r>
              <a:rPr lang="en-US" b="1" dirty="0">
                <a:solidFill>
                  <a:schemeClr val="bg1"/>
                </a:solidFill>
              </a:rPr>
              <a:t>Video Tutorials</a:t>
            </a:r>
          </a:p>
        </p:txBody>
      </p:sp>
    </p:spTree>
    <p:extLst>
      <p:ext uri="{BB962C8B-B14F-4D97-AF65-F5344CB8AC3E}">
        <p14:creationId xmlns:p14="http://schemas.microsoft.com/office/powerpoint/2010/main" val="24949723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3046" t="6668" r="21347" b="21974"/>
          <a:stretch/>
        </p:blipFill>
        <p:spPr>
          <a:xfrm>
            <a:off x="2086412" y="1473835"/>
            <a:ext cx="1156244" cy="1158248"/>
          </a:xfrm>
          <a:prstGeom prst="rect">
            <a:avLst/>
          </a:prstGeom>
        </p:spPr>
      </p:pic>
      <p:sp>
        <p:nvSpPr>
          <p:cNvPr id="5" name="Title 4"/>
          <p:cNvSpPr>
            <a:spLocks noGrp="1"/>
          </p:cNvSpPr>
          <p:nvPr>
            <p:ph type="title"/>
          </p:nvPr>
        </p:nvSpPr>
        <p:spPr>
          <a:xfrm>
            <a:off x="457200" y="28099"/>
            <a:ext cx="7223760" cy="1077218"/>
          </a:xfrm>
        </p:spPr>
        <p:txBody>
          <a:bodyPr/>
          <a:lstStyle/>
          <a:p>
            <a:r>
              <a:rPr lang="en-US" dirty="0" smtClean="0"/>
              <a:t>Verification and validation tests in MFIX documented</a:t>
            </a:r>
            <a:endParaRPr lang="en-US" dirty="0"/>
          </a:p>
        </p:txBody>
      </p:sp>
      <p:sp>
        <p:nvSpPr>
          <p:cNvPr id="4" name="Text Placeholder 3"/>
          <p:cNvSpPr>
            <a:spLocks noGrp="1"/>
          </p:cNvSpPr>
          <p:nvPr>
            <p:ph type="body" sz="quarter" idx="11"/>
          </p:nvPr>
        </p:nvSpPr>
        <p:spPr/>
        <p:txBody>
          <a:bodyPr/>
          <a:lstStyle/>
          <a:p>
            <a:endParaRPr lang="en-US"/>
          </a:p>
        </p:txBody>
      </p:sp>
      <p:pic>
        <p:nvPicPr>
          <p:cNvPr id="2" name="Picture 1"/>
          <p:cNvPicPr>
            <a:picLocks noChangeAspect="1"/>
          </p:cNvPicPr>
          <p:nvPr/>
        </p:nvPicPr>
        <p:blipFill>
          <a:blip r:embed="rId4"/>
          <a:stretch>
            <a:fillRect/>
          </a:stretch>
        </p:blipFill>
        <p:spPr>
          <a:xfrm rot="797856">
            <a:off x="6763509" y="1376543"/>
            <a:ext cx="1594341" cy="2069534"/>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323792" y="2812649"/>
            <a:ext cx="3006549" cy="1118378"/>
          </a:xfrm>
          <a:prstGeom prst="rect">
            <a:avLst/>
          </a:prstGeom>
        </p:spPr>
      </p:pic>
      <p:pic>
        <p:nvPicPr>
          <p:cNvPr id="10" name="Picture 9"/>
          <p:cNvPicPr>
            <a:picLocks noChangeAspect="1"/>
          </p:cNvPicPr>
          <p:nvPr/>
        </p:nvPicPr>
        <p:blipFill>
          <a:blip r:embed="rId6"/>
          <a:stretch>
            <a:fillRect/>
          </a:stretch>
        </p:blipFill>
        <p:spPr>
          <a:xfrm>
            <a:off x="956750" y="1588894"/>
            <a:ext cx="1218459" cy="1100426"/>
          </a:xfrm>
          <a:prstGeom prst="rect">
            <a:avLst/>
          </a:prstGeom>
          <a:ln>
            <a:solidFill>
              <a:schemeClr val="tx1"/>
            </a:solidFill>
          </a:ln>
        </p:spPr>
      </p:pic>
      <p:pic>
        <p:nvPicPr>
          <p:cNvPr id="12" name="Picture 11" descr="C:\Users\Musserj\Desktop\tmp\VV_images\DEM01\DEM01_Kn01POS.png"/>
          <p:cNvPicPr/>
          <p:nvPr/>
        </p:nvPicPr>
        <p:blipFill rotWithShape="1">
          <a:blip r:embed="rId7" cstate="print">
            <a:extLst>
              <a:ext uri="{28A0092B-C50C-407E-A947-70E740481C1C}">
                <a14:useLocalDpi xmlns:a14="http://schemas.microsoft.com/office/drawing/2010/main" val="0"/>
              </a:ext>
            </a:extLst>
          </a:blip>
          <a:srcRect l="-1234" t="7639" r="-684" b="-3437"/>
          <a:stretch/>
        </p:blipFill>
        <p:spPr bwMode="auto">
          <a:xfrm>
            <a:off x="1700395" y="4427187"/>
            <a:ext cx="1395346" cy="582220"/>
          </a:xfrm>
          <a:prstGeom prst="rect">
            <a:avLst/>
          </a:prstGeom>
          <a:noFill/>
          <a:ln>
            <a:solidFill>
              <a:schemeClr val="tx1"/>
            </a:solidFill>
          </a:ln>
          <a:extLst>
            <a:ext uri="{53640926-AAD7-44D8-BBD7-CCE9431645EC}">
              <a14:shadowObscured xmlns:a14="http://schemas.microsoft.com/office/drawing/2010/main"/>
            </a:ext>
          </a:extLst>
        </p:spPr>
      </p:pic>
      <p:pic>
        <p:nvPicPr>
          <p:cNvPr id="13" name="Picture 12"/>
          <p:cNvPicPr>
            <a:picLocks noChangeAspect="1"/>
          </p:cNvPicPr>
          <p:nvPr/>
        </p:nvPicPr>
        <p:blipFill>
          <a:blip r:embed="rId8"/>
          <a:stretch>
            <a:fillRect/>
          </a:stretch>
        </p:blipFill>
        <p:spPr>
          <a:xfrm>
            <a:off x="4108430" y="4454312"/>
            <a:ext cx="2254532" cy="678075"/>
          </a:xfrm>
          <a:prstGeom prst="rect">
            <a:avLst/>
          </a:prstGeom>
        </p:spPr>
      </p:pic>
      <p:pic>
        <p:nvPicPr>
          <p:cNvPr id="14" name="Picture 13" descr="C:\Users\Musserj\Desktop\tmp\VV_images\DEM03\DEM03_en10.png"/>
          <p:cNvPicPr/>
          <p:nvPr/>
        </p:nvPicPr>
        <p:blipFill rotWithShape="1">
          <a:blip r:embed="rId9" cstate="print">
            <a:extLst>
              <a:ext uri="{28A0092B-C50C-407E-A947-70E740481C1C}">
                <a14:useLocalDpi xmlns:a14="http://schemas.microsoft.com/office/drawing/2010/main" val="0"/>
              </a:ext>
            </a:extLst>
          </a:blip>
          <a:srcRect t="8824" b="2614"/>
          <a:stretch/>
        </p:blipFill>
        <p:spPr bwMode="auto">
          <a:xfrm>
            <a:off x="4317976" y="5271204"/>
            <a:ext cx="1758544" cy="691718"/>
          </a:xfrm>
          <a:prstGeom prst="rect">
            <a:avLst/>
          </a:prstGeom>
          <a:noFill/>
          <a:ln>
            <a:solidFill>
              <a:schemeClr val="tx1"/>
            </a:solidFill>
          </a:ln>
          <a:extLst>
            <a:ext uri="{53640926-AAD7-44D8-BBD7-CCE9431645EC}">
              <a14:shadowObscured xmlns:a14="http://schemas.microsoft.com/office/drawing/2010/main"/>
            </a:ext>
          </a:extLst>
        </p:spPr>
      </p:pic>
      <p:pic>
        <p:nvPicPr>
          <p:cNvPr id="25" name="Picture 24"/>
          <p:cNvPicPr>
            <a:picLocks noChangeAspect="1"/>
          </p:cNvPicPr>
          <p:nvPr/>
        </p:nvPicPr>
        <p:blipFill rotWithShape="1">
          <a:blip r:embed="rId10"/>
          <a:srcRect b="6742"/>
          <a:stretch/>
        </p:blipFill>
        <p:spPr>
          <a:xfrm>
            <a:off x="572356" y="4172245"/>
            <a:ext cx="618972" cy="1575444"/>
          </a:xfrm>
          <a:prstGeom prst="rect">
            <a:avLst/>
          </a:prstGeom>
        </p:spPr>
      </p:pic>
      <p:pic>
        <p:nvPicPr>
          <p:cNvPr id="26" name="Picture 25"/>
          <p:cNvPicPr/>
          <p:nvPr/>
        </p:nvPicPr>
        <p:blipFill>
          <a:blip r:embed="rId11">
            <a:extLst>
              <a:ext uri="{28A0092B-C50C-407E-A947-70E740481C1C}">
                <a14:useLocalDpi xmlns:a14="http://schemas.microsoft.com/office/drawing/2010/main" val="0"/>
              </a:ext>
            </a:extLst>
          </a:blip>
          <a:srcRect/>
          <a:stretch>
            <a:fillRect/>
          </a:stretch>
        </p:blipFill>
        <p:spPr bwMode="auto">
          <a:xfrm>
            <a:off x="4176654" y="1375558"/>
            <a:ext cx="1669964" cy="11120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84403" y="2067645"/>
            <a:ext cx="1752095" cy="7238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Picture 27" descr="C:\Users\Musserj\Desktop\tmp\VV_images\DEM02\DEM02_diff.png"/>
          <p:cNvPicPr/>
          <p:nvPr/>
        </p:nvPicPr>
        <p:blipFill rotWithShape="1">
          <a:blip r:embed="rId13" cstate="print">
            <a:extLst>
              <a:ext uri="{28A0092B-C50C-407E-A947-70E740481C1C}">
                <a14:useLocalDpi xmlns:a14="http://schemas.microsoft.com/office/drawing/2010/main" val="0"/>
              </a:ext>
            </a:extLst>
          </a:blip>
          <a:srcRect t="11539"/>
          <a:stretch/>
        </p:blipFill>
        <p:spPr bwMode="auto">
          <a:xfrm>
            <a:off x="1591102" y="5284033"/>
            <a:ext cx="1684605" cy="541795"/>
          </a:xfrm>
          <a:prstGeom prst="rect">
            <a:avLst/>
          </a:prstGeom>
          <a:noFill/>
          <a:ln>
            <a:solidFill>
              <a:schemeClr val="tx1"/>
            </a:solidFill>
          </a:ln>
          <a:extLst>
            <a:ext uri="{53640926-AAD7-44D8-BBD7-CCE9431645EC}">
              <a14:shadowObscured xmlns:a14="http://schemas.microsoft.com/office/drawing/2010/main"/>
            </a:ext>
          </a:extLst>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60680" y="5009407"/>
            <a:ext cx="1201241" cy="960994"/>
          </a:xfrm>
          <a:prstGeom prst="rect">
            <a:avLst/>
          </a:prstGeom>
          <a:ln>
            <a:solidFill>
              <a:schemeClr val="tx1"/>
            </a:solidFill>
          </a:ln>
        </p:spPr>
      </p:pic>
      <p:pic>
        <p:nvPicPr>
          <p:cNvPr id="30" name="Picture 29"/>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48325" y="2834287"/>
            <a:ext cx="2473914" cy="5110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30158" y="3420843"/>
            <a:ext cx="1505226" cy="6219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Rectangle 33"/>
          <p:cNvSpPr/>
          <p:nvPr/>
        </p:nvSpPr>
        <p:spPr>
          <a:xfrm>
            <a:off x="185802" y="5983533"/>
            <a:ext cx="8520545" cy="461665"/>
          </a:xfrm>
          <a:prstGeom prst="rect">
            <a:avLst/>
          </a:prstGeom>
        </p:spPr>
        <p:txBody>
          <a:bodyPr wrap="square">
            <a:spAutoFit/>
          </a:bodyPr>
          <a:lstStyle/>
          <a:p>
            <a:r>
              <a:rPr lang="en-US" sz="1200" dirty="0" smtClean="0">
                <a:solidFill>
                  <a:schemeClr val="tx2">
                    <a:lumMod val="75000"/>
                  </a:schemeClr>
                </a:solidFill>
              </a:rPr>
              <a:t>Choudhary</a:t>
            </a:r>
            <a:r>
              <a:rPr lang="en-US" sz="1200" dirty="0">
                <a:solidFill>
                  <a:schemeClr val="tx2">
                    <a:lumMod val="75000"/>
                  </a:schemeClr>
                </a:solidFill>
              </a:rPr>
              <a:t>, Roy, Dietiker, Shahnam, Garg, Musser. “Code verification for multiphase flows using the method of manufactured solutions,” </a:t>
            </a:r>
            <a:r>
              <a:rPr lang="en-US" sz="1200" dirty="0" smtClean="0">
                <a:solidFill>
                  <a:schemeClr val="tx2">
                    <a:lumMod val="75000"/>
                  </a:schemeClr>
                </a:solidFill>
              </a:rPr>
              <a:t>submitted to </a:t>
            </a:r>
            <a:r>
              <a:rPr lang="en-US" sz="1200" i="1" dirty="0" smtClean="0">
                <a:solidFill>
                  <a:schemeClr val="tx2">
                    <a:lumMod val="75000"/>
                  </a:schemeClr>
                </a:solidFill>
              </a:rPr>
              <a:t>International </a:t>
            </a:r>
            <a:r>
              <a:rPr lang="en-US" sz="1200" i="1" dirty="0">
                <a:solidFill>
                  <a:schemeClr val="tx2">
                    <a:lumMod val="75000"/>
                  </a:schemeClr>
                </a:solidFill>
              </a:rPr>
              <a:t>Journal of Multiphase </a:t>
            </a:r>
            <a:r>
              <a:rPr lang="en-US" sz="1200" i="1" dirty="0" smtClean="0">
                <a:solidFill>
                  <a:schemeClr val="tx2">
                    <a:lumMod val="75000"/>
                  </a:schemeClr>
                </a:solidFill>
              </a:rPr>
              <a:t>Flow,</a:t>
            </a:r>
            <a:r>
              <a:rPr lang="en-US" sz="1200" dirty="0" smtClean="0">
                <a:solidFill>
                  <a:schemeClr val="tx2">
                    <a:lumMod val="75000"/>
                  </a:schemeClr>
                </a:solidFill>
              </a:rPr>
              <a:t> 2015</a:t>
            </a:r>
            <a:r>
              <a:rPr lang="en-US" sz="1200" dirty="0">
                <a:solidFill>
                  <a:schemeClr val="tx2">
                    <a:lumMod val="75000"/>
                  </a:schemeClr>
                </a:solidFill>
              </a:rPr>
              <a:t>.</a:t>
            </a:r>
          </a:p>
        </p:txBody>
      </p:sp>
      <p:pic>
        <p:nvPicPr>
          <p:cNvPr id="35" name="Picture 34"/>
          <p:cNvPicPr>
            <a:picLocks noChangeAspect="1"/>
          </p:cNvPicPr>
          <p:nvPr/>
        </p:nvPicPr>
        <p:blipFill>
          <a:blip r:embed="rId5"/>
          <a:stretch>
            <a:fillRect/>
          </a:stretch>
        </p:blipFill>
        <p:spPr>
          <a:xfrm>
            <a:off x="584691" y="2820667"/>
            <a:ext cx="2484751" cy="924279"/>
          </a:xfrm>
          <a:prstGeom prst="rect">
            <a:avLst/>
          </a:prstGeom>
        </p:spPr>
      </p:pic>
      <p:pic>
        <p:nvPicPr>
          <p:cNvPr id="17" name="Picture 16"/>
          <p:cNvPicPr>
            <a:picLocks noChangeAspect="1"/>
          </p:cNvPicPr>
          <p:nvPr/>
        </p:nvPicPr>
        <p:blipFill>
          <a:blip r:embed="rId17"/>
          <a:stretch>
            <a:fillRect/>
          </a:stretch>
        </p:blipFill>
        <p:spPr>
          <a:xfrm>
            <a:off x="2003183" y="3441733"/>
            <a:ext cx="1344132" cy="665665"/>
          </a:xfrm>
          <a:prstGeom prst="rect">
            <a:avLst/>
          </a:prstGeom>
          <a:ln>
            <a:solidFill>
              <a:schemeClr val="tx1"/>
            </a:solidFill>
          </a:ln>
        </p:spPr>
      </p:pic>
      <p:pic>
        <p:nvPicPr>
          <p:cNvPr id="15" name="Picture 14"/>
          <p:cNvPicPr/>
          <p:nvPr/>
        </p:nvPicPr>
        <p:blipFill>
          <a:blip r:embed="rId18"/>
          <a:stretch>
            <a:fillRect/>
          </a:stretch>
        </p:blipFill>
        <p:spPr>
          <a:xfrm>
            <a:off x="6476220" y="3595242"/>
            <a:ext cx="1949109" cy="1425051"/>
          </a:xfrm>
          <a:prstGeom prst="rect">
            <a:avLst/>
          </a:prstGeom>
        </p:spPr>
      </p:pic>
      <p:sp>
        <p:nvSpPr>
          <p:cNvPr id="6" name="Rectangle 5"/>
          <p:cNvSpPr/>
          <p:nvPr/>
        </p:nvSpPr>
        <p:spPr>
          <a:xfrm>
            <a:off x="523174" y="1159932"/>
            <a:ext cx="2457917" cy="369332"/>
          </a:xfrm>
          <a:prstGeom prst="rect">
            <a:avLst/>
          </a:prstGeom>
        </p:spPr>
        <p:txBody>
          <a:bodyPr wrap="none">
            <a:spAutoFit/>
          </a:bodyPr>
          <a:lstStyle/>
          <a:p>
            <a:r>
              <a:rPr lang="en-US" dirty="0" smtClean="0">
                <a:solidFill>
                  <a:srgbClr val="00B050"/>
                </a:solidFill>
              </a:rPr>
              <a:t>Lid-driven </a:t>
            </a:r>
            <a:r>
              <a:rPr lang="en-US" dirty="0">
                <a:solidFill>
                  <a:srgbClr val="00B050"/>
                </a:solidFill>
              </a:rPr>
              <a:t>square cavity </a:t>
            </a:r>
          </a:p>
        </p:txBody>
      </p:sp>
      <p:sp>
        <p:nvSpPr>
          <p:cNvPr id="7" name="Rectangle 6"/>
          <p:cNvSpPr/>
          <p:nvPr/>
        </p:nvSpPr>
        <p:spPr>
          <a:xfrm>
            <a:off x="768574" y="2688680"/>
            <a:ext cx="1536896" cy="369332"/>
          </a:xfrm>
          <a:prstGeom prst="rect">
            <a:avLst/>
          </a:prstGeom>
        </p:spPr>
        <p:txBody>
          <a:bodyPr wrap="none">
            <a:spAutoFit/>
          </a:bodyPr>
          <a:lstStyle/>
          <a:p>
            <a:r>
              <a:rPr lang="en-US" dirty="0" err="1">
                <a:solidFill>
                  <a:srgbClr val="00B050"/>
                </a:solidFill>
              </a:rPr>
              <a:t>Poiseuille</a:t>
            </a:r>
            <a:r>
              <a:rPr lang="en-US" dirty="0">
                <a:solidFill>
                  <a:srgbClr val="00B050"/>
                </a:solidFill>
              </a:rPr>
              <a:t> flow</a:t>
            </a:r>
          </a:p>
        </p:txBody>
      </p:sp>
      <p:sp>
        <p:nvSpPr>
          <p:cNvPr id="8" name="Rectangle 7"/>
          <p:cNvSpPr/>
          <p:nvPr/>
        </p:nvSpPr>
        <p:spPr>
          <a:xfrm>
            <a:off x="3390271" y="1156147"/>
            <a:ext cx="3518207" cy="369332"/>
          </a:xfrm>
          <a:prstGeom prst="rect">
            <a:avLst/>
          </a:prstGeom>
        </p:spPr>
        <p:txBody>
          <a:bodyPr wrap="none">
            <a:spAutoFit/>
          </a:bodyPr>
          <a:lstStyle/>
          <a:p>
            <a:r>
              <a:rPr lang="en-US" dirty="0" smtClean="0">
                <a:solidFill>
                  <a:srgbClr val="C00000"/>
                </a:solidFill>
              </a:rPr>
              <a:t>Method </a:t>
            </a:r>
            <a:r>
              <a:rPr lang="en-US" dirty="0">
                <a:solidFill>
                  <a:srgbClr val="C00000"/>
                </a:solidFill>
              </a:rPr>
              <a:t>of manufactured solutions </a:t>
            </a:r>
          </a:p>
        </p:txBody>
      </p:sp>
      <p:sp>
        <p:nvSpPr>
          <p:cNvPr id="9" name="Rectangle 8"/>
          <p:cNvSpPr/>
          <p:nvPr/>
        </p:nvSpPr>
        <p:spPr>
          <a:xfrm>
            <a:off x="1868202" y="4088208"/>
            <a:ext cx="4271426" cy="369332"/>
          </a:xfrm>
          <a:prstGeom prst="rect">
            <a:avLst/>
          </a:prstGeom>
        </p:spPr>
        <p:txBody>
          <a:bodyPr wrap="none">
            <a:spAutoFit/>
          </a:bodyPr>
          <a:lstStyle/>
          <a:p>
            <a:r>
              <a:rPr lang="en-US" dirty="0">
                <a:solidFill>
                  <a:srgbClr val="00B050"/>
                </a:solidFill>
              </a:rPr>
              <a:t>MFIX-DEM collision and interpolations tests</a:t>
            </a:r>
          </a:p>
        </p:txBody>
      </p:sp>
    </p:spTree>
    <p:extLst>
      <p:ext uri="{BB962C8B-B14F-4D97-AF65-F5344CB8AC3E}">
        <p14:creationId xmlns:p14="http://schemas.microsoft.com/office/powerpoint/2010/main" val="2594203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99"/>
            <a:ext cx="7223760" cy="1077218"/>
          </a:xfrm>
        </p:spPr>
        <p:txBody>
          <a:bodyPr/>
          <a:lstStyle/>
          <a:p>
            <a:r>
              <a:rPr lang="en-US" dirty="0"/>
              <a:t>Open source multiphase flow modeling for real-world applications</a:t>
            </a:r>
          </a:p>
        </p:txBody>
      </p:sp>
      <p:sp>
        <p:nvSpPr>
          <p:cNvPr id="2" name="Content Placeholder 1"/>
          <p:cNvSpPr>
            <a:spLocks noGrp="1"/>
          </p:cNvSpPr>
          <p:nvPr>
            <p:ph type="body" sz="quarter" idx="11"/>
          </p:nvPr>
        </p:nvSpPr>
        <p:spPr/>
        <p:txBody>
          <a:bodyPr>
            <a:normAutofit fontScale="32500" lnSpcReduction="20000"/>
          </a:bodyPr>
          <a:lstStyle/>
          <a:p>
            <a:pPr marL="0" indent="0">
              <a:buNone/>
            </a:pPr>
            <a:endParaRPr lang="en-US" sz="2000" dirty="0">
              <a:solidFill>
                <a:schemeClr val="tx1"/>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46339"/>
          <a:stretch/>
        </p:blipFill>
        <p:spPr>
          <a:xfrm>
            <a:off x="5837931" y="5556067"/>
            <a:ext cx="1903355" cy="580816"/>
          </a:xfrm>
          <a:prstGeom prst="rect">
            <a:avLst/>
          </a:prstGeom>
        </p:spPr>
      </p:pic>
      <p:graphicFrame>
        <p:nvGraphicFramePr>
          <p:cNvPr id="12" name="Chart 11"/>
          <p:cNvGraphicFramePr>
            <a:graphicFrameLocks/>
          </p:cNvGraphicFramePr>
          <p:nvPr>
            <p:extLst>
              <p:ext uri="{D42A27DB-BD31-4B8C-83A1-F6EECF244321}">
                <p14:modId xmlns:p14="http://schemas.microsoft.com/office/powerpoint/2010/main" val="3737216813"/>
              </p:ext>
            </p:extLst>
          </p:nvPr>
        </p:nvGraphicFramePr>
        <p:xfrm>
          <a:off x="4896838" y="3229156"/>
          <a:ext cx="4247162" cy="2156823"/>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p:cNvGrpSpPr>
            <a:grpSpLocks noChangeAspect="1"/>
          </p:cNvGrpSpPr>
          <p:nvPr/>
        </p:nvGrpSpPr>
        <p:grpSpPr>
          <a:xfrm>
            <a:off x="5413859" y="1355172"/>
            <a:ext cx="3431303" cy="1651928"/>
            <a:chOff x="2665792" y="3689129"/>
            <a:chExt cx="5470827" cy="2633814"/>
          </a:xfrm>
        </p:grpSpPr>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b="3715"/>
            <a:stretch/>
          </p:blipFill>
          <p:spPr>
            <a:xfrm>
              <a:off x="2665792" y="3689129"/>
              <a:ext cx="5470827" cy="2633814"/>
            </a:xfrm>
            <a:prstGeom prst="rect">
              <a:avLst/>
            </a:prstGeom>
            <a:ln>
              <a:noFill/>
            </a:ln>
            <a:effectLst>
              <a:outerShdw blurRad="190500" algn="tl" rotWithShape="0">
                <a:srgbClr val="000000">
                  <a:alpha val="70000"/>
                </a:srgbClr>
              </a:outerShdw>
            </a:effec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9161" y="5168430"/>
              <a:ext cx="1007458"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tangle 18"/>
          <p:cNvSpPr/>
          <p:nvPr/>
        </p:nvSpPr>
        <p:spPr>
          <a:xfrm>
            <a:off x="5471588" y="6048404"/>
            <a:ext cx="2636043" cy="369332"/>
          </a:xfrm>
          <a:prstGeom prst="rect">
            <a:avLst/>
          </a:prstGeom>
        </p:spPr>
        <p:txBody>
          <a:bodyPr wrap="none">
            <a:spAutoFit/>
          </a:bodyPr>
          <a:lstStyle/>
          <a:p>
            <a:r>
              <a:rPr lang="en-US" dirty="0">
                <a:solidFill>
                  <a:srgbClr val="C00000"/>
                </a:solidFill>
              </a:rPr>
              <a:t>https</a:t>
            </a:r>
            <a:r>
              <a:rPr lang="en-US" dirty="0" smtClean="0">
                <a:solidFill>
                  <a:srgbClr val="C00000"/>
                </a:solidFill>
              </a:rPr>
              <a:t>://mfix.netl.doe.gov</a:t>
            </a:r>
            <a:r>
              <a:rPr lang="en-US" dirty="0">
                <a:solidFill>
                  <a:srgbClr val="C00000"/>
                </a:solidFill>
              </a:rPr>
              <a:t>/</a:t>
            </a:r>
          </a:p>
        </p:txBody>
      </p:sp>
      <p:sp>
        <p:nvSpPr>
          <p:cNvPr id="20" name="Content Placeholder 2"/>
          <p:cNvSpPr txBox="1">
            <a:spLocks/>
          </p:cNvSpPr>
          <p:nvPr/>
        </p:nvSpPr>
        <p:spPr>
          <a:xfrm>
            <a:off x="170332" y="1182325"/>
            <a:ext cx="4660755" cy="5215534"/>
          </a:xfrm>
          <a:prstGeom prst="rect">
            <a:avLst/>
          </a:prstGeom>
        </p:spPr>
        <p:txBody>
          <a:bodyPr>
            <a:noAutofit/>
          </a:bodyPr>
          <a:lstStyle>
            <a:lvl1pPr marL="342900" indent="-342900" algn="l" defTabSz="914400"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2950" indent="-279400" algn="l" defTabSz="914400"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613" indent="-228600" algn="l" defTabSz="914400"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Arial" pitchFamily="34" charset="0"/>
              <a:buNone/>
            </a:pPr>
            <a:r>
              <a:rPr lang="en-US" sz="2000" dirty="0" smtClean="0"/>
              <a:t>MFIX Suite of Multiphase Codes</a:t>
            </a:r>
          </a:p>
          <a:p>
            <a:pPr>
              <a:lnSpc>
                <a:spcPct val="80000"/>
              </a:lnSpc>
            </a:pPr>
            <a:r>
              <a:rPr lang="en-US" sz="1800" b="0" dirty="0" smtClean="0"/>
              <a:t>Over 3500 registered users from 73 countries and 250+ institutions</a:t>
            </a:r>
          </a:p>
          <a:p>
            <a:pPr>
              <a:lnSpc>
                <a:spcPct val="80000"/>
              </a:lnSpc>
            </a:pPr>
            <a:endParaRPr lang="en-US" sz="1800" b="0" dirty="0" smtClean="0"/>
          </a:p>
          <a:p>
            <a:pPr marL="0" indent="0">
              <a:lnSpc>
                <a:spcPct val="80000"/>
              </a:lnSpc>
              <a:buNone/>
            </a:pPr>
            <a:r>
              <a:rPr lang="en-US" sz="2000" dirty="0"/>
              <a:t>Current MFIX Applications at NETL</a:t>
            </a:r>
          </a:p>
          <a:p>
            <a:pPr>
              <a:lnSpc>
                <a:spcPct val="80000"/>
              </a:lnSpc>
            </a:pPr>
            <a:r>
              <a:rPr lang="en-US" sz="1800" b="0" dirty="0"/>
              <a:t>Gasifier</a:t>
            </a:r>
          </a:p>
          <a:p>
            <a:pPr>
              <a:lnSpc>
                <a:spcPct val="80000"/>
              </a:lnSpc>
            </a:pPr>
            <a:r>
              <a:rPr lang="en-US" sz="1800" b="0" dirty="0"/>
              <a:t>CO</a:t>
            </a:r>
            <a:r>
              <a:rPr lang="en-US" sz="1800" b="0" baseline="-25000" dirty="0"/>
              <a:t>2</a:t>
            </a:r>
            <a:r>
              <a:rPr lang="en-US" sz="1800" b="0" dirty="0"/>
              <a:t> capture devices</a:t>
            </a:r>
          </a:p>
          <a:p>
            <a:pPr>
              <a:lnSpc>
                <a:spcPct val="80000"/>
              </a:lnSpc>
            </a:pPr>
            <a:r>
              <a:rPr lang="en-US" sz="1800" b="0" dirty="0"/>
              <a:t>Chemical looping</a:t>
            </a:r>
          </a:p>
          <a:p>
            <a:pPr>
              <a:lnSpc>
                <a:spcPct val="80000"/>
              </a:lnSpc>
            </a:pPr>
            <a:r>
              <a:rPr lang="en-US" sz="1800" b="0" dirty="0"/>
              <a:t>Integrated Waste Treatment Unit</a:t>
            </a:r>
          </a:p>
          <a:p>
            <a:pPr>
              <a:lnSpc>
                <a:spcPct val="80000"/>
              </a:lnSpc>
            </a:pPr>
            <a:r>
              <a:rPr lang="en-US" sz="1800" b="0" dirty="0"/>
              <a:t>Foamed </a:t>
            </a:r>
            <a:r>
              <a:rPr lang="en-US" sz="1800" b="0" dirty="0" smtClean="0"/>
              <a:t>Cement</a:t>
            </a:r>
          </a:p>
          <a:p>
            <a:pPr>
              <a:lnSpc>
                <a:spcPct val="80000"/>
              </a:lnSpc>
            </a:pPr>
            <a:endParaRPr lang="en-US" sz="1800" dirty="0" smtClean="0"/>
          </a:p>
          <a:p>
            <a:pPr marL="0" indent="0">
              <a:lnSpc>
                <a:spcPct val="80000"/>
              </a:lnSpc>
              <a:buNone/>
            </a:pPr>
            <a:r>
              <a:rPr lang="en-US" sz="2000" dirty="0" smtClean="0"/>
              <a:t>Development </a:t>
            </a:r>
            <a:r>
              <a:rPr lang="en-US" sz="2000" dirty="0"/>
              <a:t>Roadmap</a:t>
            </a:r>
          </a:p>
          <a:p>
            <a:pPr>
              <a:lnSpc>
                <a:spcPct val="80000"/>
              </a:lnSpc>
            </a:pPr>
            <a:r>
              <a:rPr lang="en-US" sz="1800" b="0" dirty="0" smtClean="0"/>
              <a:t>Large-scale DEM with reactions</a:t>
            </a:r>
          </a:p>
          <a:p>
            <a:pPr>
              <a:lnSpc>
                <a:spcPct val="80000"/>
              </a:lnSpc>
            </a:pPr>
            <a:r>
              <a:rPr lang="en-US" sz="1800" b="0" dirty="0" smtClean="0"/>
              <a:t>Maturation of PIC capability</a:t>
            </a:r>
          </a:p>
          <a:p>
            <a:pPr>
              <a:lnSpc>
                <a:spcPct val="80000"/>
              </a:lnSpc>
            </a:pPr>
            <a:r>
              <a:rPr lang="en-US" sz="1800" b="0" dirty="0" smtClean="0"/>
              <a:t>Uncertainty Quantification</a:t>
            </a:r>
          </a:p>
          <a:p>
            <a:pPr>
              <a:lnSpc>
                <a:spcPct val="80000"/>
              </a:lnSpc>
            </a:pPr>
            <a:r>
              <a:rPr lang="en-US" sz="1800" b="0" dirty="0" smtClean="0"/>
              <a:t>High performance computing</a:t>
            </a:r>
          </a:p>
          <a:p>
            <a:pPr>
              <a:lnSpc>
                <a:spcPct val="80000"/>
              </a:lnSpc>
            </a:pPr>
            <a:r>
              <a:rPr lang="en-US" sz="1800" b="0" dirty="0" smtClean="0">
                <a:solidFill>
                  <a:srgbClr val="C00000"/>
                </a:solidFill>
              </a:rPr>
              <a:t>Optimization based on CFD</a:t>
            </a:r>
          </a:p>
          <a:p>
            <a:pPr>
              <a:lnSpc>
                <a:spcPct val="80000"/>
              </a:lnSpc>
            </a:pPr>
            <a:r>
              <a:rPr lang="en-US" sz="1800" b="0" dirty="0" smtClean="0">
                <a:solidFill>
                  <a:srgbClr val="C00000"/>
                </a:solidFill>
              </a:rPr>
              <a:t>Best Practices</a:t>
            </a:r>
          </a:p>
          <a:p>
            <a:pPr marL="0" indent="0">
              <a:lnSpc>
                <a:spcPct val="80000"/>
              </a:lnSpc>
              <a:buNone/>
            </a:pPr>
            <a:endParaRPr lang="en-US" sz="1800" dirty="0" smtClean="0"/>
          </a:p>
        </p:txBody>
      </p:sp>
    </p:spTree>
    <p:extLst>
      <p:ext uri="{BB962C8B-B14F-4D97-AF65-F5344CB8AC3E}">
        <p14:creationId xmlns:p14="http://schemas.microsoft.com/office/powerpoint/2010/main" val="1314429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NETL talks at this conference</a:t>
            </a:r>
            <a:endParaRPr lang="en-US" dirty="0"/>
          </a:p>
        </p:txBody>
      </p:sp>
      <p:sp>
        <p:nvSpPr>
          <p:cNvPr id="3" name="Text Placeholder 2"/>
          <p:cNvSpPr>
            <a:spLocks noGrp="1"/>
          </p:cNvSpPr>
          <p:nvPr>
            <p:ph type="body" sz="quarter" idx="11"/>
          </p:nvPr>
        </p:nvSpPr>
        <p:spPr/>
        <p:txBody>
          <a:bodyPr/>
          <a:lstStyle/>
          <a:p>
            <a:endParaRPr lang="en-US"/>
          </a:p>
        </p:txBody>
      </p:sp>
      <p:sp>
        <p:nvSpPr>
          <p:cNvPr id="4" name="Rectangle 3"/>
          <p:cNvSpPr/>
          <p:nvPr/>
        </p:nvSpPr>
        <p:spPr>
          <a:xfrm>
            <a:off x="331354" y="1126654"/>
            <a:ext cx="8507846" cy="5078313"/>
          </a:xfrm>
          <a:prstGeom prst="rect">
            <a:avLst/>
          </a:prstGeom>
        </p:spPr>
        <p:txBody>
          <a:bodyPr wrap="square">
            <a:spAutoFit/>
          </a:bodyPr>
          <a:lstStyle/>
          <a:p>
            <a:r>
              <a:rPr lang="en-US" u="sng" dirty="0" smtClean="0"/>
              <a:t>Today</a:t>
            </a:r>
          </a:p>
          <a:p>
            <a:pPr marL="285750" indent="-285750">
              <a:buFont typeface="Arial" panose="020B0604020202020204" pitchFamily="34" charset="0"/>
              <a:buChar char="•"/>
            </a:pPr>
            <a:r>
              <a:rPr lang="en-US" dirty="0" smtClean="0"/>
              <a:t>1:20 PM </a:t>
            </a:r>
            <a:r>
              <a:rPr lang="en-US" b="1" dirty="0"/>
              <a:t>V. </a:t>
            </a:r>
            <a:r>
              <a:rPr lang="en-US" b="1" dirty="0" err="1"/>
              <a:t>Verma</a:t>
            </a:r>
            <a:r>
              <a:rPr lang="en-US" dirty="0"/>
              <a:t>, T. Li, J. Dietiker, &amp;</a:t>
            </a:r>
            <a:r>
              <a:rPr lang="en-US" dirty="0" smtClean="0"/>
              <a:t> </a:t>
            </a:r>
            <a:r>
              <a:rPr lang="en-US" dirty="0"/>
              <a:t>W. Rogers </a:t>
            </a:r>
            <a:r>
              <a:rPr lang="en-US" dirty="0" smtClean="0"/>
              <a:t>“Hydrodynamics </a:t>
            </a:r>
            <a:r>
              <a:rPr lang="en-US" dirty="0"/>
              <a:t>of Gas-Solids Flow in a Bubbling Fluidized Bed with Immersed Vertical U-Tube </a:t>
            </a:r>
            <a:r>
              <a:rPr lang="en-US" dirty="0" smtClean="0"/>
              <a:t>Banks”</a:t>
            </a:r>
          </a:p>
          <a:p>
            <a:pPr marL="285750" indent="-285750">
              <a:buFont typeface="Arial" panose="020B0604020202020204" pitchFamily="34" charset="0"/>
              <a:buChar char="•"/>
            </a:pPr>
            <a:r>
              <a:rPr lang="en-US" dirty="0" smtClean="0"/>
              <a:t>4:20 PM </a:t>
            </a:r>
            <a:r>
              <a:rPr lang="en-US" b="1" dirty="0"/>
              <a:t>A. Gel </a:t>
            </a:r>
            <a:r>
              <a:rPr lang="en-US" dirty="0"/>
              <a:t>(ALPEMI), M. Shahnam, J. Musser, J.-F. Dietiker, </a:t>
            </a:r>
            <a:r>
              <a:rPr lang="en-US" dirty="0" smtClean="0"/>
              <a:t>&amp; A</a:t>
            </a:r>
            <a:r>
              <a:rPr lang="en-US" dirty="0"/>
              <a:t>. </a:t>
            </a:r>
            <a:r>
              <a:rPr lang="en-US" dirty="0" err="1"/>
              <a:t>Subramaniyan</a:t>
            </a:r>
            <a:r>
              <a:rPr lang="en-US" dirty="0"/>
              <a:t> (GE</a:t>
            </a:r>
            <a:r>
              <a:rPr lang="en-US" dirty="0" smtClean="0"/>
              <a:t>), “Bayesian </a:t>
            </a:r>
            <a:r>
              <a:rPr lang="en-US" dirty="0"/>
              <a:t>Calibration of Model Parameters in Reacting Multiphase Flow Simulations for Advanced Coal Gasifier Technology </a:t>
            </a:r>
            <a:r>
              <a:rPr lang="en-US" dirty="0" smtClean="0"/>
              <a:t>Development”</a:t>
            </a:r>
          </a:p>
          <a:p>
            <a:endParaRPr lang="en-US" dirty="0" smtClean="0"/>
          </a:p>
          <a:p>
            <a:r>
              <a:rPr lang="en-US" u="sng" dirty="0" smtClean="0"/>
              <a:t>Tomorrow</a:t>
            </a:r>
            <a:endParaRPr lang="en-US" u="sng" dirty="0"/>
          </a:p>
          <a:p>
            <a:pPr marL="285750" indent="-285750">
              <a:buFont typeface="Arial" panose="020B0604020202020204" pitchFamily="34" charset="0"/>
              <a:buChar char="•"/>
            </a:pPr>
            <a:r>
              <a:rPr lang="en-US" dirty="0"/>
              <a:t>10:40 </a:t>
            </a:r>
            <a:r>
              <a:rPr lang="en-US" dirty="0" smtClean="0"/>
              <a:t>AM </a:t>
            </a:r>
            <a:r>
              <a:rPr lang="en-US" b="1" dirty="0" smtClean="0"/>
              <a:t>F. Shaffer</a:t>
            </a:r>
            <a:r>
              <a:rPr lang="en-US" dirty="0" smtClean="0"/>
              <a:t>, M. Shahnam, P. Saha, Ö. </a:t>
            </a:r>
            <a:r>
              <a:rPr lang="en-US" dirty="0" err="1" smtClean="0"/>
              <a:t>Savaş</a:t>
            </a:r>
            <a:r>
              <a:rPr lang="en-US" dirty="0" smtClean="0"/>
              <a:t> (U.C. </a:t>
            </a:r>
            <a:r>
              <a:rPr lang="en-US" dirty="0" err="1" smtClean="0"/>
              <a:t>Berkely</a:t>
            </a:r>
            <a:r>
              <a:rPr lang="en-US" dirty="0" smtClean="0"/>
              <a:t>), D. </a:t>
            </a:r>
            <a:r>
              <a:rPr lang="en-US" dirty="0" err="1" smtClean="0"/>
              <a:t>DeVites</a:t>
            </a:r>
            <a:r>
              <a:rPr lang="en-US" dirty="0" smtClean="0"/>
              <a:t> (OHMSETT </a:t>
            </a:r>
            <a:r>
              <a:rPr lang="en-US" dirty="0"/>
              <a:t>Mar </a:t>
            </a:r>
            <a:r>
              <a:rPr lang="en-US" dirty="0" smtClean="0"/>
              <a:t>Inc</a:t>
            </a:r>
            <a:r>
              <a:rPr lang="en-US" dirty="0"/>
              <a:t>.</a:t>
            </a:r>
            <a:r>
              <a:rPr lang="en-US" dirty="0" smtClean="0"/>
              <a:t>), &amp; T. </a:t>
            </a:r>
            <a:r>
              <a:rPr lang="en-US" dirty="0" err="1" smtClean="0"/>
              <a:t>Steffek</a:t>
            </a:r>
            <a:r>
              <a:rPr lang="en-US" dirty="0" smtClean="0"/>
              <a:t> (DOI), “Determining </a:t>
            </a:r>
            <a:r>
              <a:rPr lang="en-US" dirty="0"/>
              <a:t>the Discharge Rate from a Submerged Oil Leak Using ROV </a:t>
            </a:r>
            <a:r>
              <a:rPr lang="en-US" dirty="0" smtClean="0"/>
              <a:t>Video”</a:t>
            </a:r>
          </a:p>
          <a:p>
            <a:pPr marL="285750" indent="-285750">
              <a:buFont typeface="Arial" panose="020B0604020202020204" pitchFamily="34" charset="0"/>
              <a:buChar char="•"/>
            </a:pPr>
            <a:r>
              <a:rPr lang="en-US" dirty="0" smtClean="0"/>
              <a:t>11:40 AM </a:t>
            </a:r>
            <a:r>
              <a:rPr lang="en-US" b="1" dirty="0" smtClean="0"/>
              <a:t>D. </a:t>
            </a:r>
            <a:r>
              <a:rPr lang="en-US" b="1" dirty="0"/>
              <a:t>VanEssendelft </a:t>
            </a:r>
            <a:r>
              <a:rPr lang="en-US" dirty="0" smtClean="0"/>
              <a:t>“Recent </a:t>
            </a:r>
            <a:r>
              <a:rPr lang="en-US" dirty="0"/>
              <a:t>Developments and Accomplishments in </a:t>
            </a:r>
            <a:r>
              <a:rPr lang="en-US" dirty="0" smtClean="0"/>
              <a:t>C3M”</a:t>
            </a:r>
          </a:p>
          <a:p>
            <a:pPr marL="285750" indent="-285750">
              <a:buFont typeface="Arial" panose="020B0604020202020204" pitchFamily="34" charset="0"/>
              <a:buChar char="•"/>
            </a:pPr>
            <a:r>
              <a:rPr lang="en-US" dirty="0"/>
              <a:t>1:00 </a:t>
            </a:r>
            <a:r>
              <a:rPr lang="en-US" dirty="0" smtClean="0"/>
              <a:t>PM </a:t>
            </a:r>
            <a:r>
              <a:rPr lang="en-US" b="1" dirty="0" smtClean="0"/>
              <a:t>R. </a:t>
            </a:r>
            <a:r>
              <a:rPr lang="en-US" b="1" dirty="0"/>
              <a:t>Singh </a:t>
            </a:r>
            <a:r>
              <a:rPr lang="en-US" dirty="0" smtClean="0"/>
              <a:t>&amp; J. </a:t>
            </a:r>
            <a:r>
              <a:rPr lang="en-US" dirty="0"/>
              <a:t>Galvin </a:t>
            </a:r>
            <a:r>
              <a:rPr lang="en-US" dirty="0" smtClean="0"/>
              <a:t>“Numerical </a:t>
            </a:r>
            <a:r>
              <a:rPr lang="en-US" dirty="0"/>
              <a:t>Simulation of Countercurrent Gas-Liquid Film Flow Over an Inclined </a:t>
            </a:r>
            <a:r>
              <a:rPr lang="en-US" dirty="0" smtClean="0"/>
              <a:t>Plate”</a:t>
            </a:r>
          </a:p>
          <a:p>
            <a:pPr marL="285750" indent="-285750">
              <a:buFont typeface="Arial" panose="020B0604020202020204" pitchFamily="34" charset="0"/>
              <a:buChar char="•"/>
            </a:pPr>
            <a:r>
              <a:rPr lang="en-US" dirty="0"/>
              <a:t>1:20 </a:t>
            </a:r>
            <a:r>
              <a:rPr lang="en-US" dirty="0" smtClean="0"/>
              <a:t>PM </a:t>
            </a:r>
            <a:r>
              <a:rPr lang="en-US" b="1" dirty="0" smtClean="0"/>
              <a:t>J. Torres </a:t>
            </a:r>
            <a:r>
              <a:rPr lang="en-US" dirty="0" smtClean="0"/>
              <a:t>(MIT), J. de Wilde (</a:t>
            </a:r>
            <a:r>
              <a:rPr lang="en-US" dirty="0" err="1" smtClean="0"/>
              <a:t>Université</a:t>
            </a:r>
            <a:r>
              <a:rPr lang="en-US" dirty="0" smtClean="0"/>
              <a:t> </a:t>
            </a:r>
            <a:r>
              <a:rPr lang="en-US" dirty="0" err="1"/>
              <a:t>Catholique</a:t>
            </a:r>
            <a:r>
              <a:rPr lang="en-US" dirty="0"/>
              <a:t> de </a:t>
            </a:r>
            <a:r>
              <a:rPr lang="en-US" dirty="0" smtClean="0"/>
              <a:t>Louvain), &amp; S. Benyahia, “Understanding </a:t>
            </a:r>
            <a:r>
              <a:rPr lang="en-US" dirty="0"/>
              <a:t>Particulate Flow Physics by Means of Large Simulation Data </a:t>
            </a:r>
            <a:r>
              <a:rPr lang="en-US" dirty="0" smtClean="0"/>
              <a:t>Sets”</a:t>
            </a:r>
            <a:endParaRPr lang="en-US" dirty="0"/>
          </a:p>
          <a:p>
            <a:pPr marL="285750" indent="-285750">
              <a:buFont typeface="Arial" panose="020B0604020202020204" pitchFamily="34" charset="0"/>
              <a:buChar char="•"/>
            </a:pPr>
            <a:r>
              <a:rPr lang="en-US" dirty="0" smtClean="0"/>
              <a:t>2:20 PM </a:t>
            </a:r>
            <a:r>
              <a:rPr lang="en-US" b="1" dirty="0" smtClean="0"/>
              <a:t>A. </a:t>
            </a:r>
            <a:r>
              <a:rPr lang="en-US" b="1" dirty="0"/>
              <a:t>Konan</a:t>
            </a:r>
            <a:r>
              <a:rPr lang="en-US" dirty="0"/>
              <a:t>, </a:t>
            </a:r>
            <a:r>
              <a:rPr lang="en-US" dirty="0" smtClean="0"/>
              <a:t>J. </a:t>
            </a:r>
            <a:r>
              <a:rPr lang="en-US" dirty="0"/>
              <a:t>Weber, </a:t>
            </a:r>
            <a:r>
              <a:rPr lang="en-US" dirty="0" smtClean="0"/>
              <a:t>J. </a:t>
            </a:r>
            <a:r>
              <a:rPr lang="en-US" dirty="0" err="1"/>
              <a:t>Spenik</a:t>
            </a:r>
            <a:r>
              <a:rPr lang="en-US" dirty="0"/>
              <a:t>, </a:t>
            </a:r>
            <a:r>
              <a:rPr lang="en-US" dirty="0" smtClean="0"/>
              <a:t>D. </a:t>
            </a:r>
            <a:r>
              <a:rPr lang="en-US" dirty="0"/>
              <a:t>Huckaby, </a:t>
            </a:r>
            <a:r>
              <a:rPr lang="en-US" dirty="0" smtClean="0"/>
              <a:t>&amp; D. </a:t>
            </a:r>
            <a:r>
              <a:rPr lang="en-US" dirty="0"/>
              <a:t>Straub</a:t>
            </a:r>
            <a:r>
              <a:rPr lang="en-US" dirty="0" smtClean="0"/>
              <a:t>, “Investigation </a:t>
            </a:r>
            <a:r>
              <a:rPr lang="en-US" dirty="0"/>
              <a:t>of the Operation of a Gas-Solid Cyclone during an Upset </a:t>
            </a:r>
            <a:r>
              <a:rPr lang="en-US" dirty="0" smtClean="0"/>
              <a:t>Event”</a:t>
            </a:r>
            <a:endParaRPr lang="en-US" dirty="0"/>
          </a:p>
        </p:txBody>
      </p:sp>
      <p:sp>
        <p:nvSpPr>
          <p:cNvPr id="5" name="TextBox 4"/>
          <p:cNvSpPr txBox="1"/>
          <p:nvPr/>
        </p:nvSpPr>
        <p:spPr>
          <a:xfrm>
            <a:off x="572655" y="6142189"/>
            <a:ext cx="5202963" cy="276999"/>
          </a:xfrm>
          <a:prstGeom prst="rect">
            <a:avLst/>
          </a:prstGeom>
          <a:noFill/>
        </p:spPr>
        <p:txBody>
          <a:bodyPr wrap="none" rtlCol="0">
            <a:spAutoFit/>
          </a:bodyPr>
          <a:lstStyle/>
          <a:p>
            <a:r>
              <a:rPr lang="en-US" sz="1200" dirty="0" smtClean="0"/>
              <a:t>(Only affiliations of NETL collaborators shown in parenthesis; all others are NETL)</a:t>
            </a:r>
            <a:endParaRPr lang="en-US" sz="1200" dirty="0"/>
          </a:p>
        </p:txBody>
      </p:sp>
    </p:spTree>
    <p:extLst>
      <p:ext uri="{BB962C8B-B14F-4D97-AF65-F5344CB8AC3E}">
        <p14:creationId xmlns:p14="http://schemas.microsoft.com/office/powerpoint/2010/main" val="395597794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Thank you</a:t>
            </a:r>
            <a:endParaRPr lang="en-US" sz="2800" b="1" dirty="0"/>
          </a:p>
        </p:txBody>
      </p:sp>
      <p:sp>
        <p:nvSpPr>
          <p:cNvPr id="15" name="Text Placeholder 14"/>
          <p:cNvSpPr>
            <a:spLocks noGrp="1"/>
          </p:cNvSpPr>
          <p:nvPr>
            <p:ph type="body" sz="quarter" idx="11"/>
          </p:nvPr>
        </p:nvSpPr>
        <p:spPr/>
        <p:txBody>
          <a:bodyPr/>
          <a:lstStyle/>
          <a:p>
            <a:endParaRPr lang="en-US"/>
          </a:p>
        </p:txBody>
      </p:sp>
      <p:grpSp>
        <p:nvGrpSpPr>
          <p:cNvPr id="17" name="Group 16"/>
          <p:cNvGrpSpPr/>
          <p:nvPr/>
        </p:nvGrpSpPr>
        <p:grpSpPr>
          <a:xfrm>
            <a:off x="4831087" y="1175297"/>
            <a:ext cx="4047528" cy="3295563"/>
            <a:chOff x="4831087" y="1364394"/>
            <a:chExt cx="4047528" cy="3295563"/>
          </a:xfrm>
        </p:grpSpPr>
        <p:pic>
          <p:nvPicPr>
            <p:cNvPr id="6" name="Picture 3" descr="K:\Common\M-FLOW\Publications_Presentations_Trip Reports\FY14\Ford - Multiphase Pics\super-computer-team-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286" b="8912"/>
            <a:stretch/>
          </p:blipFill>
          <p:spPr bwMode="auto">
            <a:xfrm>
              <a:off x="4831087" y="1364394"/>
              <a:ext cx="4041498" cy="18193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1" descr="K:\Common\M-FLOW\Publications_Presentations_Trip Reports\FY14\Ford - Multiphase Pics\super-computer-team-3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913" b="5737"/>
            <a:stretch/>
          </p:blipFill>
          <p:spPr bwMode="auto">
            <a:xfrm>
              <a:off x="4831087" y="3268608"/>
              <a:ext cx="1667311" cy="7736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9" descr="K:\Common\M-FLOW\Publications_Presentations_Trip Reports\FY14\Ford - Multiphase Pics\super-computer-team-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1087" y="4114279"/>
              <a:ext cx="745808" cy="4970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K:\Common\M-FLOW\Publications_Presentations_Trip Reports\FY14\Ford - Multiphase Pics\super-computer-team-5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0928" y="4133176"/>
              <a:ext cx="736277" cy="4906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11" descr="K:\Common\M-FLOW\Publications_Presentations_Trip Reports\FY14\Ford - Multiphase Pics\super-computer-team-6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7486"/>
            <a:stretch/>
          </p:blipFill>
          <p:spPr bwMode="auto">
            <a:xfrm>
              <a:off x="7353147" y="4129664"/>
              <a:ext cx="633247" cy="511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7" descr="K:\Common\M-FLOW\Publications_Presentations_Trip Reports\FY14\Ford - Multiphase Pics\super-computer-team-2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763"/>
            <a:stretch/>
          </p:blipFill>
          <p:spPr bwMode="auto">
            <a:xfrm>
              <a:off x="7353147" y="3249983"/>
              <a:ext cx="1519437" cy="7923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8" descr="K:\Common\M-FLOW\Publications_Presentations_Trip Reports\FY14\Ford - Multiphase Pics\super-computer-team-3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7372" y="3245372"/>
              <a:ext cx="728687" cy="796928"/>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23" descr="K:\Common\M-FLOW\Publications_Presentations_Trip Reports\FY14\Ford - Multiphase Pics\super-computer-team-6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64741" y="4128892"/>
              <a:ext cx="732285" cy="4880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2" descr="K:\Common\M-FLOW\Publications_Presentations_Trip Reports\FY14\Ford - Multiphase Pics\super-computer-team-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40544" y="4101383"/>
              <a:ext cx="838071" cy="5585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72381" y="4606310"/>
            <a:ext cx="2237847" cy="16382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Slide Number Placeholder 81"/>
          <p:cNvSpPr txBox="1">
            <a:spLocks/>
          </p:cNvSpPr>
          <p:nvPr/>
        </p:nvSpPr>
        <p:spPr>
          <a:xfrm>
            <a:off x="5477659" y="6534151"/>
            <a:ext cx="374650" cy="24920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9C51D5C-1A68-4D69-804E-756C4FE963FA}" type="slidenum">
              <a:rPr lang="en-US" smtClean="0"/>
              <a:pPr>
                <a:defRPr/>
              </a:pPr>
              <a:t>17</a:t>
            </a:fld>
            <a:endParaRPr lang="en-US" dirty="0"/>
          </a:p>
        </p:txBody>
      </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393" y="1220914"/>
            <a:ext cx="3901440" cy="2600325"/>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560" y="3912637"/>
            <a:ext cx="3641344" cy="2426970"/>
          </a:xfrm>
          <a:prstGeom prst="rect">
            <a:avLst/>
          </a:prstGeom>
        </p:spPr>
      </p:pic>
    </p:spTree>
    <p:extLst>
      <p:ext uri="{BB962C8B-B14F-4D97-AF65-F5344CB8AC3E}">
        <p14:creationId xmlns:p14="http://schemas.microsoft.com/office/powerpoint/2010/main" val="189517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1" name="Rectangle 20"/>
          <p:cNvSpPr/>
          <p:nvPr/>
        </p:nvSpPr>
        <p:spPr>
          <a:xfrm>
            <a:off x="0" y="2746221"/>
            <a:ext cx="9144000" cy="1907656"/>
          </a:xfrm>
          <a:prstGeom prst="rect">
            <a:avLst/>
          </a:prstGeom>
          <a:gradFill flip="none" rotWithShape="1">
            <a:gsLst>
              <a:gs pos="0">
                <a:srgbClr val="080808"/>
              </a:gs>
              <a:gs pos="100000">
                <a:srgbClr val="104AA8"/>
              </a:gs>
              <a:gs pos="81000">
                <a:srgbClr val="030E7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sz="2400" b="1" i="1" dirty="0">
              <a:solidFill>
                <a:prstClr val="white"/>
              </a:solidFill>
            </a:endParaRPr>
          </a:p>
        </p:txBody>
      </p:sp>
      <p:sp>
        <p:nvSpPr>
          <p:cNvPr id="2" name="Title 1"/>
          <p:cNvSpPr>
            <a:spLocks noGrp="1"/>
          </p:cNvSpPr>
          <p:nvPr>
            <p:ph type="title" idx="4294967295"/>
          </p:nvPr>
        </p:nvSpPr>
        <p:spPr>
          <a:xfrm>
            <a:off x="0" y="274638"/>
            <a:ext cx="9144000" cy="584200"/>
          </a:xfrm>
        </p:spPr>
        <p:txBody>
          <a:bodyPr>
            <a:noAutofit/>
          </a:bodyPr>
          <a:lstStyle/>
          <a:p>
            <a:r>
              <a:rPr lang="en-US" sz="3000" dirty="0" smtClean="0">
                <a:solidFill>
                  <a:schemeClr val="bg1"/>
                </a:solidFill>
              </a:rPr>
              <a:t>It’s All About a Clean, Affordable Energy Future</a:t>
            </a:r>
            <a:endParaRPr lang="en-US" sz="3000" dirty="0">
              <a:solidFill>
                <a:schemeClr val="bg1"/>
              </a:solidFill>
            </a:endParaRPr>
          </a:p>
        </p:txBody>
      </p:sp>
      <p:grpSp>
        <p:nvGrpSpPr>
          <p:cNvPr id="14" name="Group 13"/>
          <p:cNvGrpSpPr/>
          <p:nvPr/>
        </p:nvGrpSpPr>
        <p:grpSpPr>
          <a:xfrm>
            <a:off x="26524" y="1144867"/>
            <a:ext cx="9092518" cy="1601354"/>
            <a:chOff x="18288" y="1032133"/>
            <a:chExt cx="9092518" cy="160135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 y="1033287"/>
              <a:ext cx="2286000" cy="1600200"/>
            </a:xfrm>
            <a:prstGeom prst="rect">
              <a:avLst/>
            </a:prstGeom>
            <a:ln w="34925" cap="sq">
              <a:solidFill>
                <a:schemeClr val="bg1">
                  <a:lumMod val="75000"/>
                </a:schemeClr>
              </a:solidFill>
              <a:prstDash val="solid"/>
              <a:miter lim="800000"/>
            </a:ln>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72"/>
            <a:stretch/>
          </p:blipFill>
          <p:spPr>
            <a:xfrm>
              <a:off x="2287127" y="1032133"/>
              <a:ext cx="2286000" cy="1601354"/>
            </a:xfrm>
            <a:prstGeom prst="rect">
              <a:avLst/>
            </a:prstGeom>
            <a:ln w="34925" cap="sq">
              <a:solidFill>
                <a:schemeClr val="bg1">
                  <a:lumMod val="75000"/>
                </a:schemeClr>
              </a:solidFill>
              <a:prstDash val="solid"/>
              <a:miter lim="800000"/>
            </a:ln>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966" y="1033287"/>
              <a:ext cx="2286000" cy="1600200"/>
            </a:xfrm>
            <a:prstGeom prst="rect">
              <a:avLst/>
            </a:prstGeom>
            <a:ln w="34925" cap="sq">
              <a:solidFill>
                <a:schemeClr val="bg1">
                  <a:lumMod val="75000"/>
                </a:schemeClr>
              </a:solidFill>
              <a:prstDash val="solid"/>
              <a:miter lim="800000"/>
            </a:ln>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4806" y="1033287"/>
              <a:ext cx="2286000" cy="1600200"/>
            </a:xfrm>
            <a:prstGeom prst="rect">
              <a:avLst/>
            </a:prstGeom>
            <a:ln w="34925" cap="sq">
              <a:solidFill>
                <a:schemeClr val="bg1">
                  <a:lumMod val="75000"/>
                </a:schemeClr>
              </a:solidFill>
              <a:prstDash val="solid"/>
              <a:miter lim="800000"/>
            </a:ln>
            <a:effectLst/>
          </p:spPr>
        </p:pic>
      </p:grpSp>
      <p:grpSp>
        <p:nvGrpSpPr>
          <p:cNvPr id="3" name="Group 2"/>
          <p:cNvGrpSpPr/>
          <p:nvPr/>
        </p:nvGrpSpPr>
        <p:grpSpPr>
          <a:xfrm>
            <a:off x="26524" y="4653877"/>
            <a:ext cx="9092518" cy="1600200"/>
            <a:chOff x="1128" y="3156994"/>
            <a:chExt cx="9092518" cy="1600200"/>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 y="3156994"/>
              <a:ext cx="2286000" cy="1600200"/>
            </a:xfrm>
            <a:prstGeom prst="rect">
              <a:avLst/>
            </a:prstGeom>
            <a:ln w="34925" cap="sq">
              <a:solidFill>
                <a:schemeClr val="bg1">
                  <a:lumMod val="75000"/>
                </a:schemeClr>
              </a:solidFill>
              <a:prstDash val="solid"/>
              <a:miter lim="800000"/>
            </a:ln>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9967" y="3156994"/>
              <a:ext cx="2286000" cy="1600200"/>
            </a:xfrm>
            <a:prstGeom prst="rect">
              <a:avLst/>
            </a:prstGeom>
            <a:ln w="34925" cap="sq">
              <a:solidFill>
                <a:schemeClr val="bg1">
                  <a:lumMod val="75000"/>
                </a:schemeClr>
              </a:solidFill>
              <a:prstDash val="solid"/>
              <a:miter lim="800000"/>
            </a:ln>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38806" y="3156994"/>
              <a:ext cx="2286000" cy="1600200"/>
            </a:xfrm>
            <a:prstGeom prst="rect">
              <a:avLst/>
            </a:prstGeom>
            <a:ln w="34925" cap="sq">
              <a:solidFill>
                <a:schemeClr val="bg1">
                  <a:lumMod val="75000"/>
                </a:schemeClr>
              </a:solidFill>
              <a:prstDash val="solid"/>
              <a:miter lim="800000"/>
            </a:ln>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7646" y="3156994"/>
              <a:ext cx="2286000" cy="1600200"/>
            </a:xfrm>
            <a:prstGeom prst="rect">
              <a:avLst/>
            </a:prstGeom>
            <a:ln w="34925" cap="sq">
              <a:solidFill>
                <a:schemeClr val="bg1">
                  <a:lumMod val="75000"/>
                </a:schemeClr>
              </a:solidFill>
              <a:prstDash val="solid"/>
              <a:miter lim="800000"/>
            </a:ln>
            <a:effectLst/>
          </p:spPr>
        </p:pic>
      </p:grpSp>
      <p:pic>
        <p:nvPicPr>
          <p:cNvPr id="307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49470" y="3270399"/>
            <a:ext cx="843911" cy="84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467146" y="3044235"/>
            <a:ext cx="6228435" cy="1292662"/>
          </a:xfrm>
          <a:prstGeom prst="rect">
            <a:avLst/>
          </a:prstGeom>
          <a:noFill/>
        </p:spPr>
        <p:txBody>
          <a:bodyPr wrap="none" rtlCol="0">
            <a:spAutoFit/>
          </a:bodyPr>
          <a:lstStyle/>
          <a:p>
            <a:pPr algn="ctr">
              <a:spcBef>
                <a:spcPts val="600"/>
              </a:spcBef>
            </a:pPr>
            <a:r>
              <a:rPr lang="en-US" sz="2000" b="1" i="1" dirty="0" smtClean="0">
                <a:solidFill>
                  <a:prstClr val="white"/>
                </a:solidFill>
              </a:rPr>
              <a:t>For More Information, Contact NETL</a:t>
            </a:r>
          </a:p>
          <a:p>
            <a:pPr algn="ctr">
              <a:spcBef>
                <a:spcPts val="600"/>
              </a:spcBef>
            </a:pPr>
            <a:r>
              <a:rPr lang="en-US" sz="2800" b="1" dirty="0" smtClean="0">
                <a:solidFill>
                  <a:prstClr val="white"/>
                </a:solidFill>
              </a:rPr>
              <a:t>the ENERGY lab</a:t>
            </a:r>
          </a:p>
          <a:p>
            <a:pPr algn="ctr">
              <a:spcBef>
                <a:spcPts val="600"/>
              </a:spcBef>
            </a:pPr>
            <a:r>
              <a:rPr lang="en-US" sz="2000" b="1" i="1" dirty="0" smtClean="0">
                <a:solidFill>
                  <a:prstClr val="white"/>
                </a:solidFill>
              </a:rPr>
              <a:t>Delivering </a:t>
            </a:r>
            <a:r>
              <a:rPr lang="en-US" sz="2000" b="1" i="1" dirty="0">
                <a:solidFill>
                  <a:prstClr val="white"/>
                </a:solidFill>
              </a:rPr>
              <a:t>Yesterday and Preparing for </a:t>
            </a:r>
            <a:r>
              <a:rPr lang="en-US" sz="2000" b="1" i="1" dirty="0" smtClean="0">
                <a:solidFill>
                  <a:prstClr val="white"/>
                </a:solidFill>
              </a:rPr>
              <a:t>Tomorrow</a:t>
            </a:r>
            <a:endParaRPr lang="en-US" sz="2000" b="1" i="1" dirty="0">
              <a:solidFill>
                <a:prstClr val="white"/>
              </a:solidFill>
            </a:endParaRPr>
          </a:p>
        </p:txBody>
      </p: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4420" y="3156054"/>
            <a:ext cx="1309488" cy="1005840"/>
          </a:xfrm>
          <a:prstGeom prst="rect">
            <a:avLst/>
          </a:prstGeom>
        </p:spPr>
      </p:pic>
      <p:grpSp>
        <p:nvGrpSpPr>
          <p:cNvPr id="23" name="Group 22"/>
          <p:cNvGrpSpPr/>
          <p:nvPr/>
        </p:nvGrpSpPr>
        <p:grpSpPr>
          <a:xfrm>
            <a:off x="345091" y="6479716"/>
            <a:ext cx="2877642" cy="346633"/>
            <a:chOff x="345091" y="6439757"/>
            <a:chExt cx="2877642" cy="346633"/>
          </a:xfrm>
        </p:grpSpPr>
        <p:pic>
          <p:nvPicPr>
            <p:cNvPr id="24" name="Picture 23"/>
            <p:cNvPicPr>
              <a:picLocks noChangeAspect="1"/>
            </p:cNvPicPr>
            <p:nvPr userDrawn="1"/>
          </p:nvPicPr>
          <p:blipFill rotWithShape="1">
            <a:blip r:embed="rId13" cstate="print">
              <a:extLst>
                <a:ext uri="{28A0092B-C50C-407E-A947-70E740481C1C}">
                  <a14:useLocalDpi xmlns:a14="http://schemas.microsoft.com/office/drawing/2010/main" val="0"/>
                </a:ext>
              </a:extLst>
            </a:blip>
            <a:srcRect r="26553"/>
            <a:stretch/>
          </p:blipFill>
          <p:spPr>
            <a:xfrm>
              <a:off x="345091" y="6439757"/>
              <a:ext cx="1343216" cy="345882"/>
            </a:xfrm>
            <a:prstGeom prst="rect">
              <a:avLst/>
            </a:prstGeom>
          </p:spPr>
        </p:pic>
        <p:sp>
          <p:nvSpPr>
            <p:cNvPr id="25" name="TextBox 24"/>
            <p:cNvSpPr txBox="1"/>
            <p:nvPr userDrawn="1"/>
          </p:nvSpPr>
          <p:spPr>
            <a:xfrm>
              <a:off x="1596418" y="6444758"/>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26" name="Slide Number Placeholder 5"/>
          <p:cNvSpPr txBox="1">
            <a:spLocks/>
          </p:cNvSpPr>
          <p:nvPr/>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A67B82-1E28-4693-A5EE-50EE6C4A9166}" type="slidenum">
              <a:rPr lang="en-US" sz="1100" smtClean="0">
                <a:solidFill>
                  <a:prstClr val="white"/>
                </a:solidFill>
              </a:rPr>
              <a:pPr>
                <a:defRPr/>
              </a:pPr>
              <a:t>18</a:t>
            </a:fld>
            <a:endParaRPr lang="en-US" sz="1100" dirty="0" smtClean="0">
              <a:solidFill>
                <a:prstClr val="white"/>
              </a:solidFill>
            </a:endParaRPr>
          </a:p>
        </p:txBody>
      </p:sp>
    </p:spTree>
    <p:extLst>
      <p:ext uri="{BB962C8B-B14F-4D97-AF65-F5344CB8AC3E}">
        <p14:creationId xmlns:p14="http://schemas.microsoft.com/office/powerpoint/2010/main" val="7553892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p:cNvSpPr>
            <a:spLocks noGrp="1"/>
          </p:cNvSpPr>
          <p:nvPr>
            <p:ph type="title"/>
          </p:nvPr>
        </p:nvSpPr>
        <p:spPr/>
        <p:txBody>
          <a:bodyPr>
            <a:normAutofit/>
          </a:bodyPr>
          <a:lstStyle/>
          <a:p>
            <a:r>
              <a:rPr lang="en-US" sz="2800" dirty="0" smtClean="0"/>
              <a:t>Contributors</a:t>
            </a:r>
            <a:endParaRPr lang="en-US" sz="2800" b="1" dirty="0">
              <a:solidFill>
                <a:srgbClr val="003399"/>
              </a:solidFill>
            </a:endParaRPr>
          </a:p>
        </p:txBody>
      </p:sp>
      <p:sp>
        <p:nvSpPr>
          <p:cNvPr id="27" name="Content Placeholder 1"/>
          <p:cNvSpPr>
            <a:spLocks noGrp="1"/>
          </p:cNvSpPr>
          <p:nvPr>
            <p:ph type="body" sz="quarter" idx="11"/>
          </p:nvPr>
        </p:nvSpPr>
        <p:spPr/>
        <p:txBody>
          <a:bodyPr>
            <a:noAutofit/>
          </a:bodyPr>
          <a:lstStyle/>
          <a:p>
            <a:endParaRPr lang="en-US" sz="2000" b="0" dirty="0"/>
          </a:p>
        </p:txBody>
      </p:sp>
      <p:pic>
        <p:nvPicPr>
          <p:cNvPr id="32" name="Picture 2" descr="C:\Users\msyaml\Documents\My Presentations\Images\FY15\Mehrdad speaking to MFIX te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6508" y="1166286"/>
            <a:ext cx="3901440" cy="2600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3" descr="C:\Users\msyaml\Documents\My Presentations\Images\FY15\Jonathan and Greg in l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77" y="3798647"/>
            <a:ext cx="1921484" cy="1280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35" descr="K:\Common\M-FLOW\Publications_Presentations_Trip Reports\FY14\Ford - Multiphase Pics\super-computer-team-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424" y="3808586"/>
            <a:ext cx="1921616" cy="1280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1" descr="K:\Common\M-FLOW\Publications_Presentations_Trip Reports\FY14\Ford - Multiphase Pics\super-computer-team-6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431" r="17486"/>
          <a:stretch/>
        </p:blipFill>
        <p:spPr bwMode="auto">
          <a:xfrm>
            <a:off x="7097037" y="5119620"/>
            <a:ext cx="1750599" cy="1280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2" descr="C:\Users\msyaml\Documents\My Presentations\Images\FY15\Rupen in La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2336" y="5138670"/>
            <a:ext cx="1921616" cy="128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499" y="1170797"/>
            <a:ext cx="1848755" cy="5078313"/>
          </a:xfrm>
          <a:prstGeom prst="rect">
            <a:avLst/>
          </a:prstGeom>
        </p:spPr>
        <p:txBody>
          <a:bodyPr wrap="square">
            <a:spAutoFit/>
          </a:bodyPr>
          <a:lstStyle/>
          <a:p>
            <a:r>
              <a:rPr lang="en-US" dirty="0"/>
              <a:t>S. </a:t>
            </a:r>
            <a:r>
              <a:rPr lang="en-US" dirty="0" smtClean="0"/>
              <a:t>Benyahia</a:t>
            </a:r>
          </a:p>
          <a:p>
            <a:r>
              <a:rPr lang="en-US" dirty="0" smtClean="0"/>
              <a:t>G. Breault</a:t>
            </a:r>
            <a:endParaRPr lang="en-US" dirty="0"/>
          </a:p>
          <a:p>
            <a:r>
              <a:rPr lang="en-US" dirty="0"/>
              <a:t>J. </a:t>
            </a:r>
            <a:r>
              <a:rPr lang="en-US" dirty="0" smtClean="0"/>
              <a:t>Carney</a:t>
            </a:r>
          </a:p>
          <a:p>
            <a:r>
              <a:rPr lang="en-US" dirty="0" smtClean="0"/>
              <a:t>A</a:t>
            </a:r>
            <a:r>
              <a:rPr lang="en-US" dirty="0"/>
              <a:t>. </a:t>
            </a:r>
            <a:r>
              <a:rPr lang="en-US" dirty="0" smtClean="0"/>
              <a:t>Choudhary</a:t>
            </a:r>
            <a:endParaRPr lang="en-US" dirty="0"/>
          </a:p>
          <a:p>
            <a:r>
              <a:rPr lang="en-US" dirty="0" smtClean="0"/>
              <a:t>S</a:t>
            </a:r>
            <a:r>
              <a:rPr lang="en-US" dirty="0"/>
              <a:t>. </a:t>
            </a:r>
            <a:r>
              <a:rPr lang="en-US" dirty="0" smtClean="0"/>
              <a:t>Deb</a:t>
            </a:r>
          </a:p>
          <a:p>
            <a:r>
              <a:rPr lang="en-US" dirty="0" smtClean="0"/>
              <a:t>J. Dietiker</a:t>
            </a:r>
          </a:p>
          <a:p>
            <a:r>
              <a:rPr lang="en-US" dirty="0" smtClean="0"/>
              <a:t>R</a:t>
            </a:r>
            <a:r>
              <a:rPr lang="en-US" dirty="0"/>
              <a:t>. </a:t>
            </a:r>
            <a:r>
              <a:rPr lang="en-US" dirty="0" smtClean="0"/>
              <a:t>Garg</a:t>
            </a:r>
            <a:endParaRPr lang="en-US" dirty="0"/>
          </a:p>
          <a:p>
            <a:r>
              <a:rPr lang="en-US" dirty="0" smtClean="0"/>
              <a:t>A. Gel</a:t>
            </a:r>
          </a:p>
          <a:p>
            <a:r>
              <a:rPr lang="en-US" dirty="0" smtClean="0"/>
              <a:t>B</a:t>
            </a:r>
            <a:r>
              <a:rPr lang="en-US" dirty="0"/>
              <a:t>. </a:t>
            </a:r>
            <a:r>
              <a:rPr lang="en-US" dirty="0" smtClean="0"/>
              <a:t>Gopalan</a:t>
            </a:r>
            <a:endParaRPr lang="en-US" dirty="0"/>
          </a:p>
          <a:p>
            <a:r>
              <a:rPr lang="en-US" dirty="0" smtClean="0"/>
              <a:t>C</a:t>
            </a:r>
            <a:r>
              <a:rPr lang="en-US" dirty="0"/>
              <a:t>. </a:t>
            </a:r>
            <a:r>
              <a:rPr lang="en-US" dirty="0" smtClean="0"/>
              <a:t>Guenther</a:t>
            </a:r>
            <a:endParaRPr lang="en-US" dirty="0"/>
          </a:p>
          <a:p>
            <a:r>
              <a:rPr lang="en-US" dirty="0"/>
              <a:t>D. </a:t>
            </a:r>
            <a:r>
              <a:rPr lang="en-US" dirty="0" smtClean="0"/>
              <a:t>Huckaby</a:t>
            </a:r>
            <a:endParaRPr lang="en-US" dirty="0"/>
          </a:p>
          <a:p>
            <a:r>
              <a:rPr lang="en-US" dirty="0" smtClean="0"/>
              <a:t>T</a:t>
            </a:r>
            <a:r>
              <a:rPr lang="en-US" dirty="0"/>
              <a:t>. </a:t>
            </a:r>
            <a:r>
              <a:rPr lang="en-US" dirty="0" smtClean="0"/>
              <a:t>Jordan</a:t>
            </a:r>
          </a:p>
          <a:p>
            <a:r>
              <a:rPr lang="en-US" dirty="0" smtClean="0"/>
              <a:t>H. Kim</a:t>
            </a:r>
            <a:endParaRPr lang="en-US" dirty="0"/>
          </a:p>
          <a:p>
            <a:r>
              <a:rPr lang="en-US" dirty="0"/>
              <a:t>A. </a:t>
            </a:r>
            <a:r>
              <a:rPr lang="en-US" dirty="0" smtClean="0"/>
              <a:t>Konan</a:t>
            </a:r>
            <a:endParaRPr lang="en-US" dirty="0"/>
          </a:p>
          <a:p>
            <a:r>
              <a:rPr lang="en-US" dirty="0" smtClean="0"/>
              <a:t>T</a:t>
            </a:r>
            <a:r>
              <a:rPr lang="en-US" dirty="0"/>
              <a:t>.  </a:t>
            </a:r>
            <a:r>
              <a:rPr lang="en-US" dirty="0" smtClean="0"/>
              <a:t>Li</a:t>
            </a:r>
            <a:endParaRPr lang="en-US" dirty="0"/>
          </a:p>
          <a:p>
            <a:r>
              <a:rPr lang="en-US" dirty="0" smtClean="0"/>
              <a:t>M</a:t>
            </a:r>
            <a:r>
              <a:rPr lang="en-US" dirty="0"/>
              <a:t>. </a:t>
            </a:r>
            <a:r>
              <a:rPr lang="en-US" dirty="0" smtClean="0"/>
              <a:t>Massoudi</a:t>
            </a:r>
            <a:endParaRPr lang="en-US" dirty="0"/>
          </a:p>
          <a:p>
            <a:r>
              <a:rPr lang="en-US" dirty="0"/>
              <a:t>M. </a:t>
            </a:r>
            <a:r>
              <a:rPr lang="en-US" dirty="0" smtClean="0"/>
              <a:t>Meredith</a:t>
            </a:r>
          </a:p>
          <a:p>
            <a:r>
              <a:rPr lang="en-US" dirty="0" smtClean="0"/>
              <a:t>D. Miller</a:t>
            </a:r>
          </a:p>
        </p:txBody>
      </p:sp>
      <p:sp>
        <p:nvSpPr>
          <p:cNvPr id="13" name="Content Placeholder 24"/>
          <p:cNvSpPr txBox="1">
            <a:spLocks/>
          </p:cNvSpPr>
          <p:nvPr/>
        </p:nvSpPr>
        <p:spPr>
          <a:xfrm>
            <a:off x="1833997" y="1190675"/>
            <a:ext cx="1821330" cy="5196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J. Musser</a:t>
            </a:r>
          </a:p>
          <a:p>
            <a:pPr marL="0" indent="0">
              <a:buNone/>
            </a:pPr>
            <a:r>
              <a:rPr lang="en-US" sz="1800" dirty="0" smtClean="0"/>
              <a:t>P</a:t>
            </a:r>
            <a:r>
              <a:rPr lang="en-US" sz="1800" dirty="0"/>
              <a:t>. Nicoletti</a:t>
            </a:r>
          </a:p>
          <a:p>
            <a:pPr marL="0" indent="0">
              <a:buNone/>
            </a:pPr>
            <a:r>
              <a:rPr lang="en-US" sz="1800" dirty="0" smtClean="0"/>
              <a:t>R</a:t>
            </a:r>
            <a:r>
              <a:rPr lang="en-US" sz="1800" dirty="0"/>
              <a:t>. </a:t>
            </a:r>
            <a:r>
              <a:rPr lang="en-US" sz="1800" dirty="0" smtClean="0"/>
              <a:t>Panday</a:t>
            </a:r>
            <a:endParaRPr lang="en-US" sz="1800" dirty="0"/>
          </a:p>
          <a:p>
            <a:pPr marL="0" indent="0">
              <a:buNone/>
            </a:pPr>
            <a:r>
              <a:rPr lang="en-US" sz="1800" dirty="0"/>
              <a:t>S. Rabha</a:t>
            </a:r>
          </a:p>
          <a:p>
            <a:pPr marL="0" indent="0">
              <a:buNone/>
            </a:pPr>
            <a:r>
              <a:rPr lang="en-US" sz="1800" dirty="0" smtClean="0"/>
              <a:t>W</a:t>
            </a:r>
            <a:r>
              <a:rPr lang="en-US" sz="1800" dirty="0"/>
              <a:t>. </a:t>
            </a:r>
            <a:r>
              <a:rPr lang="en-US" sz="1800" dirty="0" smtClean="0"/>
              <a:t>Rogers</a:t>
            </a:r>
            <a:endParaRPr lang="en-US" sz="1800" dirty="0"/>
          </a:p>
          <a:p>
            <a:pPr marL="0" indent="0">
              <a:buNone/>
            </a:pPr>
            <a:r>
              <a:rPr lang="en-US" sz="1800" dirty="0" smtClean="0"/>
              <a:t>P</a:t>
            </a:r>
            <a:r>
              <a:rPr lang="en-US" sz="1800" dirty="0"/>
              <a:t>. </a:t>
            </a:r>
            <a:r>
              <a:rPr lang="en-US" sz="1800" dirty="0" smtClean="0"/>
              <a:t>Saha</a:t>
            </a:r>
            <a:endParaRPr lang="en-US" sz="1800" dirty="0"/>
          </a:p>
          <a:p>
            <a:pPr marL="0" indent="0">
              <a:buNone/>
            </a:pPr>
            <a:r>
              <a:rPr lang="en-US" sz="1800" dirty="0" smtClean="0"/>
              <a:t>F</a:t>
            </a:r>
            <a:r>
              <a:rPr lang="en-US" sz="1800" dirty="0"/>
              <a:t>. </a:t>
            </a:r>
            <a:r>
              <a:rPr lang="en-US" sz="1800" dirty="0" smtClean="0"/>
              <a:t>Shaffer</a:t>
            </a:r>
          </a:p>
          <a:p>
            <a:pPr marL="0" indent="0">
              <a:buNone/>
            </a:pPr>
            <a:r>
              <a:rPr lang="en-US" sz="1800" dirty="0" smtClean="0"/>
              <a:t>M</a:t>
            </a:r>
            <a:r>
              <a:rPr lang="en-US" sz="1800" dirty="0"/>
              <a:t>. </a:t>
            </a:r>
            <a:r>
              <a:rPr lang="en-US" sz="1800" dirty="0" smtClean="0"/>
              <a:t>Shahnam</a:t>
            </a:r>
          </a:p>
          <a:p>
            <a:pPr marL="0" indent="0">
              <a:buNone/>
            </a:pPr>
            <a:r>
              <a:rPr lang="en-US" sz="1800" dirty="0" smtClean="0"/>
              <a:t>R</a:t>
            </a:r>
            <a:r>
              <a:rPr lang="en-US" sz="1800" dirty="0"/>
              <a:t>. </a:t>
            </a:r>
            <a:r>
              <a:rPr lang="en-US" sz="1800" dirty="0" smtClean="0"/>
              <a:t>Singh</a:t>
            </a:r>
            <a:endParaRPr lang="en-US" sz="1800" dirty="0"/>
          </a:p>
          <a:p>
            <a:pPr marL="0" indent="0">
              <a:buNone/>
            </a:pPr>
            <a:r>
              <a:rPr lang="en-US" sz="1800" dirty="0" smtClean="0"/>
              <a:t>J</a:t>
            </a:r>
            <a:r>
              <a:rPr lang="en-US" sz="1800" dirty="0"/>
              <a:t>. </a:t>
            </a:r>
            <a:r>
              <a:rPr lang="en-US" sz="1800" dirty="0" err="1" smtClean="0"/>
              <a:t>Spenik</a:t>
            </a:r>
            <a:endParaRPr lang="en-US" sz="1800" dirty="0"/>
          </a:p>
          <a:p>
            <a:pPr marL="0" indent="0">
              <a:buNone/>
            </a:pPr>
            <a:r>
              <a:rPr lang="en-US" sz="1800" dirty="0"/>
              <a:t>M. </a:t>
            </a:r>
            <a:r>
              <a:rPr lang="en-US" sz="1800" dirty="0" smtClean="0"/>
              <a:t>Syamlal</a:t>
            </a:r>
          </a:p>
          <a:p>
            <a:pPr marL="0" indent="0">
              <a:buNone/>
            </a:pPr>
            <a:r>
              <a:rPr lang="en-US" sz="1800" dirty="0" smtClean="0"/>
              <a:t>J</a:t>
            </a:r>
            <a:r>
              <a:rPr lang="en-US" sz="1800" dirty="0"/>
              <a:t>. </a:t>
            </a:r>
            <a:r>
              <a:rPr lang="en-US" sz="1800" dirty="0" smtClean="0"/>
              <a:t>Tucker</a:t>
            </a:r>
            <a:endParaRPr lang="en-US" sz="1800" dirty="0"/>
          </a:p>
          <a:p>
            <a:pPr marL="0" indent="0">
              <a:buNone/>
            </a:pPr>
            <a:r>
              <a:rPr lang="en-US" sz="1800" dirty="0"/>
              <a:t>D. Van </a:t>
            </a:r>
            <a:r>
              <a:rPr lang="en-US" sz="1800" dirty="0" err="1" smtClean="0"/>
              <a:t>Essendelft</a:t>
            </a:r>
            <a:endParaRPr lang="en-US" sz="1800" dirty="0"/>
          </a:p>
          <a:p>
            <a:pPr marL="0" indent="0">
              <a:buNone/>
            </a:pPr>
            <a:r>
              <a:rPr lang="en-US" sz="1800" dirty="0"/>
              <a:t>V. </a:t>
            </a:r>
            <a:r>
              <a:rPr lang="en-US" sz="1800" dirty="0" err="1" smtClean="0"/>
              <a:t>Verma</a:t>
            </a:r>
            <a:endParaRPr lang="en-US" sz="1800" dirty="0"/>
          </a:p>
          <a:p>
            <a:pPr marL="0" indent="0">
              <a:buNone/>
            </a:pPr>
            <a:r>
              <a:rPr lang="en-US" sz="1800" dirty="0" smtClean="0"/>
              <a:t>J</a:t>
            </a:r>
            <a:r>
              <a:rPr lang="en-US" sz="1800" dirty="0"/>
              <a:t>. </a:t>
            </a:r>
            <a:r>
              <a:rPr lang="en-US" sz="1800" dirty="0" smtClean="0"/>
              <a:t>Weber</a:t>
            </a:r>
            <a:endParaRPr lang="en-US" sz="1800" dirty="0"/>
          </a:p>
        </p:txBody>
      </p:sp>
      <p:sp>
        <p:nvSpPr>
          <p:cNvPr id="15" name="Content Placeholder 24"/>
          <p:cNvSpPr txBox="1">
            <a:spLocks/>
          </p:cNvSpPr>
          <p:nvPr/>
        </p:nvSpPr>
        <p:spPr>
          <a:xfrm>
            <a:off x="3179089" y="1193990"/>
            <a:ext cx="1821330" cy="14398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u="sng" dirty="0" smtClean="0"/>
              <a:t>Collaborators</a:t>
            </a:r>
          </a:p>
          <a:p>
            <a:pPr marL="0" indent="0">
              <a:buNone/>
            </a:pPr>
            <a:r>
              <a:rPr lang="en-US" sz="1800" dirty="0" smtClean="0"/>
              <a:t>J</a:t>
            </a:r>
            <a:r>
              <a:rPr lang="en-US" sz="1800" dirty="0"/>
              <a:t>. De Wilde (UCL</a:t>
            </a:r>
            <a:r>
              <a:rPr lang="en-US" sz="1800" dirty="0" smtClean="0"/>
              <a:t>)</a:t>
            </a:r>
          </a:p>
          <a:p>
            <a:pPr marL="0" indent="0">
              <a:buNone/>
            </a:pPr>
            <a:r>
              <a:rPr lang="en-US" sz="1800" dirty="0" smtClean="0"/>
              <a:t>C. Roy (VT)</a:t>
            </a:r>
          </a:p>
          <a:p>
            <a:pPr marL="0" indent="0">
              <a:buNone/>
            </a:pPr>
            <a:r>
              <a:rPr lang="en-US" sz="1800" dirty="0" smtClean="0"/>
              <a:t>X. Sun (PNNL)</a:t>
            </a:r>
          </a:p>
          <a:p>
            <a:pPr marL="0" indent="0">
              <a:buNone/>
            </a:pPr>
            <a:r>
              <a:rPr lang="en-US" sz="1800" dirty="0" smtClean="0"/>
              <a:t>S. </a:t>
            </a:r>
            <a:r>
              <a:rPr lang="en-US" sz="1800" dirty="0" err="1" smtClean="0"/>
              <a:t>Sundaresan</a:t>
            </a:r>
            <a:r>
              <a:rPr lang="en-US" sz="1800" dirty="0" smtClean="0"/>
              <a:t> (Princeton)</a:t>
            </a:r>
            <a:endParaRPr lang="en-US" sz="1800" dirty="0"/>
          </a:p>
          <a:p>
            <a:pPr marL="0" indent="0">
              <a:buNone/>
            </a:pPr>
            <a:r>
              <a:rPr lang="en-US" sz="1800" dirty="0" smtClean="0"/>
              <a:t>J. Torres (MIT)</a:t>
            </a:r>
            <a:endParaRPr lang="en-US" sz="1800" dirty="0"/>
          </a:p>
        </p:txBody>
      </p:sp>
    </p:spTree>
    <p:extLst>
      <p:ext uri="{BB962C8B-B14F-4D97-AF65-F5344CB8AC3E}">
        <p14:creationId xmlns:p14="http://schemas.microsoft.com/office/powerpoint/2010/main" val="365030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9654"/>
            <a:ext cx="7223760" cy="954107"/>
          </a:xfrm>
        </p:spPr>
        <p:txBody>
          <a:bodyPr/>
          <a:lstStyle/>
          <a:p>
            <a:r>
              <a:rPr lang="en-US" sz="2800" dirty="0" smtClean="0"/>
              <a:t>Lab-scale experiments for validating CFD models of carbon capture reactors</a:t>
            </a:r>
            <a:endParaRPr lang="en-US" sz="2800" dirty="0"/>
          </a:p>
        </p:txBody>
      </p:sp>
      <p:sp>
        <p:nvSpPr>
          <p:cNvPr id="2" name="Text Placeholder 1"/>
          <p:cNvSpPr>
            <a:spLocks noGrp="1"/>
          </p:cNvSpPr>
          <p:nvPr>
            <p:ph type="body" sz="quarter" idx="11"/>
          </p:nvPr>
        </p:nvSpPr>
        <p:spPr/>
        <p:txBody>
          <a:bodyPr/>
          <a:lstStyle/>
          <a:p>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0563" y="1696956"/>
            <a:ext cx="3261926"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7"/>
          <p:cNvSpPr>
            <a:spLocks noChangeArrowheads="1"/>
          </p:cNvSpPr>
          <p:nvPr/>
        </p:nvSpPr>
        <p:spPr bwMode="auto">
          <a:xfrm>
            <a:off x="0" y="-5283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5" name="Group 14"/>
          <p:cNvGrpSpPr/>
          <p:nvPr/>
        </p:nvGrpSpPr>
        <p:grpSpPr>
          <a:xfrm>
            <a:off x="5900966" y="1785607"/>
            <a:ext cx="3025775" cy="3657600"/>
            <a:chOff x="5827977" y="1410005"/>
            <a:chExt cx="3025775" cy="3880607"/>
          </a:xfrm>
        </p:grpSpPr>
        <p:graphicFrame>
          <p:nvGraphicFramePr>
            <p:cNvPr id="11" name="Object 10"/>
            <p:cNvGraphicFramePr>
              <a:graphicFrameLocks noChangeAspect="1"/>
            </p:cNvGraphicFramePr>
            <p:nvPr>
              <p:extLst/>
            </p:nvPr>
          </p:nvGraphicFramePr>
          <p:xfrm>
            <a:off x="5835292" y="3227127"/>
            <a:ext cx="2651760" cy="2063485"/>
          </p:xfrm>
          <a:graphic>
            <a:graphicData uri="http://schemas.openxmlformats.org/presentationml/2006/ole">
              <mc:AlternateContent xmlns:mc="http://schemas.openxmlformats.org/markup-compatibility/2006">
                <mc:Choice xmlns:v="urn:schemas-microsoft-com:vml" Requires="v">
                  <p:oleObj spid="_x0000_s3440" name="Bitmap Image" r:id="rId5" imgW="9047619" imgH="6744641" progId="Paint.Picture">
                    <p:embed/>
                  </p:oleObj>
                </mc:Choice>
                <mc:Fallback>
                  <p:oleObj name="Bitmap Image" r:id="rId5" imgW="9047619" imgH="6744641" progId="Paint.Picture">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r="2527"/>
                        <a:stretch>
                          <a:fillRect/>
                        </a:stretch>
                      </p:blipFill>
                      <p:spPr bwMode="auto">
                        <a:xfrm>
                          <a:off x="5835292" y="3227127"/>
                          <a:ext cx="2651760" cy="20634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nvPr>
          </p:nvGraphicFramePr>
          <p:xfrm>
            <a:off x="5827977" y="1410005"/>
            <a:ext cx="3025775" cy="1839912"/>
          </p:xfrm>
          <a:graphic>
            <a:graphicData uri="http://schemas.openxmlformats.org/presentationml/2006/ole">
              <mc:AlternateContent xmlns:mc="http://schemas.openxmlformats.org/markup-compatibility/2006">
                <mc:Choice xmlns:v="urn:schemas-microsoft-com:vml" Requires="v">
                  <p:oleObj spid="_x0000_s3441" name="Bitmap Image" r:id="rId7" imgW="9134640" imgH="5791320" progId="Paint.Picture">
                    <p:embed/>
                  </p:oleObj>
                </mc:Choice>
                <mc:Fallback>
                  <p:oleObj name="Bitmap Image" r:id="rId7" imgW="9134640" imgH="5791320" progId="Paint.Picture">
                    <p:embed/>
                    <p:pic>
                      <p:nvPicPr>
                        <p:cNvPr id="0" name=""/>
                        <p:cNvPicPr>
                          <a:picLocks noChangeAspect="1" noChangeArrowheads="1"/>
                        </p:cNvPicPr>
                        <p:nvPr/>
                      </p:nvPicPr>
                      <p:blipFill>
                        <a:blip r:embed="rId8"/>
                        <a:srcRect t="3749"/>
                        <a:stretch>
                          <a:fillRect/>
                        </a:stretch>
                      </p:blipFill>
                      <p:spPr bwMode="auto">
                        <a:xfrm>
                          <a:off x="5827977" y="1410005"/>
                          <a:ext cx="3025775" cy="1839912"/>
                        </a:xfrm>
                        <a:prstGeom prst="rect">
                          <a:avLst/>
                        </a:prstGeom>
                        <a:noFill/>
                      </p:spPr>
                    </p:pic>
                  </p:oleObj>
                </mc:Fallback>
              </mc:AlternateContent>
            </a:graphicData>
          </a:graphic>
        </p:graphicFrame>
      </p:grpSp>
      <p:sp>
        <p:nvSpPr>
          <p:cNvPr id="24" name="TextBox 23"/>
          <p:cNvSpPr txBox="1"/>
          <p:nvPr/>
        </p:nvSpPr>
        <p:spPr>
          <a:xfrm>
            <a:off x="3502783" y="1278725"/>
            <a:ext cx="1383584" cy="461665"/>
          </a:xfrm>
          <a:prstGeom prst="rect">
            <a:avLst/>
          </a:prstGeom>
          <a:noFill/>
        </p:spPr>
        <p:txBody>
          <a:bodyPr wrap="none" rtlCol="0">
            <a:spAutoFit/>
          </a:bodyPr>
          <a:lstStyle/>
          <a:p>
            <a:r>
              <a:rPr lang="en-US" sz="2400" dirty="0" smtClean="0"/>
              <a:t>Fixed bed</a:t>
            </a:r>
            <a:endParaRPr lang="en-US" sz="2400" dirty="0"/>
          </a:p>
        </p:txBody>
      </p:sp>
      <p:sp>
        <p:nvSpPr>
          <p:cNvPr id="28" name="TextBox 27"/>
          <p:cNvSpPr txBox="1"/>
          <p:nvPr/>
        </p:nvSpPr>
        <p:spPr>
          <a:xfrm>
            <a:off x="6433724" y="1277878"/>
            <a:ext cx="1830950" cy="461665"/>
          </a:xfrm>
          <a:prstGeom prst="rect">
            <a:avLst/>
          </a:prstGeom>
          <a:noFill/>
        </p:spPr>
        <p:txBody>
          <a:bodyPr wrap="none" rtlCol="0">
            <a:spAutoFit/>
          </a:bodyPr>
          <a:lstStyle/>
          <a:p>
            <a:r>
              <a:rPr lang="en-US" sz="2400" dirty="0" smtClean="0"/>
              <a:t>Bubbling bed</a:t>
            </a:r>
            <a:endParaRPr lang="en-US" sz="2400" dirty="0"/>
          </a:p>
        </p:txBody>
      </p:sp>
      <p:pic>
        <p:nvPicPr>
          <p:cNvPr id="21" name="Picture 20" descr="C:\Users\RABHAS\Desktop\AIChE Meeting 2014-11 miniC2U.tiff"/>
          <p:cNvPicPr>
            <a:picLocks noChangeAspect="1"/>
          </p:cNvPicPr>
          <p:nvPr/>
        </p:nvPicPr>
        <p:blipFill rotWithShape="1">
          <a:blip r:embed="rId9">
            <a:extLst>
              <a:ext uri="{28A0092B-C50C-407E-A947-70E740481C1C}">
                <a14:useLocalDpi xmlns:a14="http://schemas.microsoft.com/office/drawing/2010/main" val="0"/>
              </a:ext>
            </a:extLst>
          </a:blip>
          <a:srcRect t="18116" r="4545"/>
          <a:stretch/>
        </p:blipFill>
        <p:spPr bwMode="auto">
          <a:xfrm>
            <a:off x="457201" y="1613898"/>
            <a:ext cx="1845182" cy="3922112"/>
          </a:xfrm>
          <a:prstGeom prst="rect">
            <a:avLst/>
          </a:prstGeom>
          <a:noFill/>
          <a:ln>
            <a:noFill/>
          </a:ln>
        </p:spPr>
      </p:pic>
      <p:sp>
        <p:nvSpPr>
          <p:cNvPr id="18" name="Rectangle 17"/>
          <p:cNvSpPr/>
          <p:nvPr/>
        </p:nvSpPr>
        <p:spPr>
          <a:xfrm>
            <a:off x="178726" y="5796880"/>
            <a:ext cx="8520545" cy="646331"/>
          </a:xfrm>
          <a:prstGeom prst="rect">
            <a:avLst/>
          </a:prstGeom>
        </p:spPr>
        <p:txBody>
          <a:bodyPr wrap="square">
            <a:spAutoFit/>
          </a:bodyPr>
          <a:lstStyle/>
          <a:p>
            <a:r>
              <a:rPr lang="en-US" sz="1200" dirty="0" smtClean="0">
                <a:solidFill>
                  <a:schemeClr val="tx2">
                    <a:lumMod val="75000"/>
                  </a:schemeClr>
                </a:solidFill>
              </a:rPr>
              <a:t>S. </a:t>
            </a:r>
            <a:r>
              <a:rPr lang="en-US" sz="1200" dirty="0">
                <a:solidFill>
                  <a:schemeClr val="tx2">
                    <a:lumMod val="75000"/>
                  </a:schemeClr>
                </a:solidFill>
              </a:rPr>
              <a:t>Rabha, </a:t>
            </a:r>
            <a:r>
              <a:rPr lang="en-US" sz="1200" dirty="0" smtClean="0">
                <a:solidFill>
                  <a:schemeClr val="tx2">
                    <a:lumMod val="75000"/>
                  </a:schemeClr>
                </a:solidFill>
              </a:rPr>
              <a:t>R. </a:t>
            </a:r>
            <a:r>
              <a:rPr lang="en-US" sz="1200" dirty="0">
                <a:solidFill>
                  <a:schemeClr val="tx2">
                    <a:lumMod val="75000"/>
                  </a:schemeClr>
                </a:solidFill>
              </a:rPr>
              <a:t>Panday, </a:t>
            </a:r>
            <a:r>
              <a:rPr lang="en-US" sz="1200" dirty="0" smtClean="0">
                <a:solidFill>
                  <a:schemeClr val="tx2">
                    <a:lumMod val="75000"/>
                  </a:schemeClr>
                </a:solidFill>
              </a:rPr>
              <a:t>G. </a:t>
            </a:r>
            <a:r>
              <a:rPr lang="en-US" sz="1200" dirty="0">
                <a:solidFill>
                  <a:schemeClr val="tx2">
                    <a:lumMod val="75000"/>
                  </a:schemeClr>
                </a:solidFill>
              </a:rPr>
              <a:t>Breault , </a:t>
            </a:r>
            <a:r>
              <a:rPr lang="en-US" sz="1200" dirty="0" smtClean="0">
                <a:solidFill>
                  <a:schemeClr val="tx2">
                    <a:lumMod val="75000"/>
                  </a:schemeClr>
                </a:solidFill>
              </a:rPr>
              <a:t>B. </a:t>
            </a:r>
            <a:r>
              <a:rPr lang="en-US" sz="1200" dirty="0">
                <a:solidFill>
                  <a:schemeClr val="tx2">
                    <a:lumMod val="75000"/>
                  </a:schemeClr>
                </a:solidFill>
              </a:rPr>
              <a:t>Gopalan, </a:t>
            </a:r>
            <a:r>
              <a:rPr lang="en-US" sz="1200" dirty="0" smtClean="0">
                <a:solidFill>
                  <a:schemeClr val="tx2">
                    <a:lumMod val="75000"/>
                  </a:schemeClr>
                </a:solidFill>
              </a:rPr>
              <a:t>J. </a:t>
            </a:r>
            <a:r>
              <a:rPr lang="en-US" sz="1200" dirty="0">
                <a:solidFill>
                  <a:schemeClr val="tx2">
                    <a:lumMod val="75000"/>
                  </a:schemeClr>
                </a:solidFill>
              </a:rPr>
              <a:t>Tucker, </a:t>
            </a:r>
            <a:r>
              <a:rPr lang="en-US" sz="1200" dirty="0" smtClean="0">
                <a:solidFill>
                  <a:schemeClr val="tx2">
                    <a:lumMod val="75000"/>
                  </a:schemeClr>
                </a:solidFill>
              </a:rPr>
              <a:t>W. Rogers</a:t>
            </a:r>
            <a:r>
              <a:rPr lang="en-US" sz="1200" dirty="0">
                <a:solidFill>
                  <a:schemeClr val="tx2">
                    <a:lumMod val="75000"/>
                  </a:schemeClr>
                </a:solidFill>
              </a:rPr>
              <a:t>, "Carbon capture using amine-impregnated mesoporous sorbent in fixed and bubbling beds", Proceedings of the International Mechanical Engineering Congress &amp; Exposition (ASME 15), November 13-19, 2015, Houston, Texas, </a:t>
            </a:r>
            <a:r>
              <a:rPr lang="en-US" sz="1200" dirty="0" smtClean="0">
                <a:solidFill>
                  <a:schemeClr val="tx2">
                    <a:lumMod val="75000"/>
                  </a:schemeClr>
                </a:solidFill>
              </a:rPr>
              <a:t>USA. </a:t>
            </a:r>
            <a:endParaRPr lang="en-US" sz="1200" dirty="0">
              <a:solidFill>
                <a:schemeClr val="tx2">
                  <a:lumMod val="75000"/>
                </a:schemeClr>
              </a:solidFill>
            </a:endParaRPr>
          </a:p>
        </p:txBody>
      </p:sp>
      <p:pic>
        <p:nvPicPr>
          <p:cNvPr id="14" name="Picture 13" descr="JON MULTIFOCUS  (11).PNG"/>
          <p:cNvPicPr>
            <a:picLocks noChangeAspect="1"/>
          </p:cNvPicPr>
          <p:nvPr/>
        </p:nvPicPr>
        <p:blipFill>
          <a:blip r:embed="rId10" cstate="print"/>
          <a:stretch>
            <a:fillRect/>
          </a:stretch>
        </p:blipFill>
        <p:spPr>
          <a:xfrm>
            <a:off x="994197" y="1546943"/>
            <a:ext cx="1520826" cy="113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1187382" y="1147054"/>
            <a:ext cx="1520826" cy="369332"/>
          </a:xfrm>
          <a:prstGeom prst="rect">
            <a:avLst/>
          </a:prstGeom>
          <a:noFill/>
        </p:spPr>
        <p:txBody>
          <a:bodyPr wrap="square" rtlCol="0">
            <a:spAutoFit/>
          </a:bodyPr>
          <a:lstStyle/>
          <a:p>
            <a:r>
              <a:rPr lang="en-US" dirty="0" smtClean="0">
                <a:solidFill>
                  <a:srgbClr val="003399"/>
                </a:solidFill>
              </a:rPr>
              <a:t>Sorbent 32D</a:t>
            </a:r>
            <a:endParaRPr lang="en-US" dirty="0">
              <a:solidFill>
                <a:srgbClr val="003399"/>
              </a:solidFill>
            </a:endParaRPr>
          </a:p>
        </p:txBody>
      </p:sp>
    </p:spTree>
    <p:extLst>
      <p:ext uri="{BB962C8B-B14F-4D97-AF65-F5344CB8AC3E}">
        <p14:creationId xmlns:p14="http://schemas.microsoft.com/office/powerpoint/2010/main" val="365756600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6294182" y="1907427"/>
            <a:ext cx="2620334" cy="4432192"/>
          </a:xfrm>
          <a:prstGeom prst="rect">
            <a:avLst/>
          </a:prstGeom>
          <a:solidFill>
            <a:schemeClr val="accent2">
              <a:lumMod val="20000"/>
              <a:lumOff val="80000"/>
            </a:schemeClr>
          </a:solidFill>
          <a:ln w="15875">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7361308" y="4052789"/>
            <a:ext cx="146503" cy="354174"/>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457200" y="89654"/>
            <a:ext cx="7223760" cy="954107"/>
          </a:xfrm>
        </p:spPr>
        <p:txBody>
          <a:bodyPr/>
          <a:lstStyle/>
          <a:p>
            <a:r>
              <a:rPr lang="en-US" sz="2800" dirty="0" smtClean="0"/>
              <a:t>Micro-fluidized-bed experiments for validating MFIX-DEM</a:t>
            </a:r>
            <a:endParaRPr lang="en-US" sz="2800" dirty="0"/>
          </a:p>
        </p:txBody>
      </p:sp>
      <p:sp>
        <p:nvSpPr>
          <p:cNvPr id="16" name="Text Placeholder 15"/>
          <p:cNvSpPr>
            <a:spLocks noGrp="1"/>
          </p:cNvSpPr>
          <p:nvPr>
            <p:ph type="body" sz="quarter" idx="11"/>
          </p:nvPr>
        </p:nvSpPr>
        <p:spPr/>
        <p:txBody>
          <a:bodyPr/>
          <a:lstStyle/>
          <a:p>
            <a:endParaRPr lang="en-US"/>
          </a:p>
        </p:txBody>
      </p:sp>
      <p:pic>
        <p:nvPicPr>
          <p:cNvPr id="2051" name="Picture 3" descr="C:\Users\RABHAS\Desktop\ts3_000000\0000018.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91" r="1515" b="6659"/>
          <a:stretch/>
        </p:blipFill>
        <p:spPr bwMode="auto">
          <a:xfrm>
            <a:off x="3954242" y="3877752"/>
            <a:ext cx="1772131" cy="2196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a:stCxn id="12" idx="0"/>
          </p:cNvCxnSpPr>
          <p:nvPr/>
        </p:nvCxnSpPr>
        <p:spPr>
          <a:xfrm flipV="1">
            <a:off x="5002625" y="1864401"/>
            <a:ext cx="1299675" cy="2684069"/>
          </a:xfrm>
          <a:prstGeom prst="line">
            <a:avLst/>
          </a:prstGeom>
          <a:ln w="15875">
            <a:solidFill>
              <a:schemeClr val="accent2">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45156" y="1107660"/>
            <a:ext cx="3321451" cy="830997"/>
          </a:xfrm>
          <a:prstGeom prst="rect">
            <a:avLst/>
          </a:prstGeom>
          <a:noFill/>
        </p:spPr>
        <p:txBody>
          <a:bodyPr wrap="square" rtlCol="0">
            <a:spAutoFit/>
          </a:bodyPr>
          <a:lstStyle/>
          <a:p>
            <a:pPr algn="ctr"/>
            <a:r>
              <a:rPr lang="en-US" sz="2400" dirty="0" smtClean="0">
                <a:cs typeface="Arial" panose="020B0604020202020204" pitchFamily="34" charset="0"/>
              </a:rPr>
              <a:t>5 million</a:t>
            </a:r>
          </a:p>
          <a:p>
            <a:pPr algn="ctr"/>
            <a:r>
              <a:rPr lang="en-US" sz="2400" dirty="0">
                <a:cs typeface="Arial" panose="020B0604020202020204" pitchFamily="34" charset="0"/>
              </a:rPr>
              <a:t> 148 µm FCC </a:t>
            </a:r>
            <a:r>
              <a:rPr lang="en-US" sz="2400" dirty="0" smtClean="0">
                <a:cs typeface="Arial" panose="020B0604020202020204" pitchFamily="34" charset="0"/>
              </a:rPr>
              <a:t>particles</a:t>
            </a:r>
            <a:endParaRPr lang="en-US" sz="2400" dirty="0">
              <a:cs typeface="Arial" panose="020B0604020202020204" pitchFamily="34" charset="0"/>
            </a:endParaRPr>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9" y="4539994"/>
            <a:ext cx="1876353" cy="12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943601" y="4548470"/>
            <a:ext cx="118048" cy="123111"/>
          </a:xfrm>
          <a:prstGeom prst="rect">
            <a:avLst/>
          </a:prstGeom>
          <a:noFill/>
          <a:ln>
            <a:solidFill>
              <a:schemeClr val="accent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124" y="1958622"/>
            <a:ext cx="817665" cy="181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804893" y="3800734"/>
            <a:ext cx="2070830" cy="23045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flipV="1">
            <a:off x="2982213" y="1958622"/>
            <a:ext cx="814560" cy="184211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955624" y="6115032"/>
            <a:ext cx="854209" cy="249116"/>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31658" y="1281519"/>
            <a:ext cx="1640193" cy="646331"/>
          </a:xfrm>
          <a:prstGeom prst="rect">
            <a:avLst/>
          </a:prstGeom>
          <a:noFill/>
        </p:spPr>
        <p:txBody>
          <a:bodyPr wrap="none" rtlCol="0">
            <a:spAutoFit/>
          </a:bodyPr>
          <a:lstStyle/>
          <a:p>
            <a:r>
              <a:rPr lang="en-US" dirty="0" smtClean="0"/>
              <a:t>Depth = 3mm</a:t>
            </a:r>
          </a:p>
          <a:p>
            <a:r>
              <a:rPr lang="en-US" dirty="0" smtClean="0"/>
              <a:t>Width = 50 mm</a:t>
            </a:r>
            <a:endParaRPr lang="en-US" dirty="0"/>
          </a:p>
        </p:txBody>
      </p:sp>
      <p:sp>
        <p:nvSpPr>
          <p:cNvPr id="33" name="TextBox 32"/>
          <p:cNvSpPr txBox="1"/>
          <p:nvPr/>
        </p:nvSpPr>
        <p:spPr>
          <a:xfrm>
            <a:off x="3756654" y="6089037"/>
            <a:ext cx="2396297" cy="369332"/>
          </a:xfrm>
          <a:prstGeom prst="rect">
            <a:avLst/>
          </a:prstGeom>
          <a:noFill/>
        </p:spPr>
        <p:txBody>
          <a:bodyPr wrap="none" rtlCol="0">
            <a:spAutoFit/>
          </a:bodyPr>
          <a:lstStyle/>
          <a:p>
            <a:r>
              <a:rPr lang="en-US" dirty="0" smtClean="0"/>
              <a:t>High speed PIV Analysis</a:t>
            </a:r>
            <a:endParaRPr lang="en-US" dirty="0"/>
          </a:p>
        </p:txBody>
      </p:sp>
      <p:grpSp>
        <p:nvGrpSpPr>
          <p:cNvPr id="39" name="Group 38"/>
          <p:cNvGrpSpPr/>
          <p:nvPr/>
        </p:nvGrpSpPr>
        <p:grpSpPr>
          <a:xfrm>
            <a:off x="8431655" y="1907427"/>
            <a:ext cx="596458" cy="1993620"/>
            <a:chOff x="4357479" y="3428419"/>
            <a:chExt cx="596458" cy="1993620"/>
          </a:xfrm>
        </p:grpSpPr>
        <p:pic>
          <p:nvPicPr>
            <p:cNvPr id="40" name="Picture 39"/>
            <p:cNvPicPr>
              <a:picLocks noChangeAspect="1"/>
            </p:cNvPicPr>
            <p:nvPr/>
          </p:nvPicPr>
          <p:blipFill rotWithShape="1">
            <a:blip r:embed="rId7"/>
            <a:srcRect t="29990" b="25933"/>
            <a:stretch/>
          </p:blipFill>
          <p:spPr>
            <a:xfrm rot="5400000">
              <a:off x="3456011" y="4329887"/>
              <a:ext cx="1993620" cy="190684"/>
            </a:xfrm>
            <a:prstGeom prst="rect">
              <a:avLst/>
            </a:prstGeom>
          </p:spPr>
        </p:pic>
        <p:sp>
          <p:nvSpPr>
            <p:cNvPr id="41" name="TextBox 40"/>
            <p:cNvSpPr txBox="1"/>
            <p:nvPr/>
          </p:nvSpPr>
          <p:spPr>
            <a:xfrm>
              <a:off x="4483386" y="3443371"/>
              <a:ext cx="470551" cy="215444"/>
            </a:xfrm>
            <a:prstGeom prst="rect">
              <a:avLst/>
            </a:prstGeom>
            <a:noFill/>
          </p:spPr>
          <p:txBody>
            <a:bodyPr wrap="none" rtlCol="0">
              <a:spAutoFit/>
            </a:bodyPr>
            <a:lstStyle/>
            <a:p>
              <a:r>
                <a:rPr lang="en-US" sz="800" dirty="0" smtClean="0"/>
                <a:t>0.0003</a:t>
              </a:r>
              <a:endParaRPr lang="en-US" sz="800" dirty="0"/>
            </a:p>
          </p:txBody>
        </p:sp>
        <p:sp>
          <p:nvSpPr>
            <p:cNvPr id="42" name="TextBox 41"/>
            <p:cNvSpPr txBox="1"/>
            <p:nvPr/>
          </p:nvSpPr>
          <p:spPr>
            <a:xfrm>
              <a:off x="4509879" y="5134061"/>
              <a:ext cx="366557" cy="215444"/>
            </a:xfrm>
            <a:prstGeom prst="rect">
              <a:avLst/>
            </a:prstGeom>
            <a:noFill/>
          </p:spPr>
          <p:txBody>
            <a:bodyPr wrap="none" rtlCol="0">
              <a:spAutoFit/>
            </a:bodyPr>
            <a:lstStyle/>
            <a:p>
              <a:r>
                <a:rPr lang="en-US" sz="800" dirty="0" smtClean="0"/>
                <a:t>0.45</a:t>
              </a:r>
              <a:endParaRPr lang="en-US" sz="800" dirty="0"/>
            </a:p>
          </p:txBody>
        </p:sp>
      </p:grpSp>
      <p:sp>
        <p:nvSpPr>
          <p:cNvPr id="2055" name="TextBox 2054"/>
          <p:cNvSpPr txBox="1"/>
          <p:nvPr/>
        </p:nvSpPr>
        <p:spPr>
          <a:xfrm>
            <a:off x="6148099" y="5832715"/>
            <a:ext cx="2896169" cy="369332"/>
          </a:xfrm>
          <a:prstGeom prst="rect">
            <a:avLst/>
          </a:prstGeom>
          <a:noFill/>
        </p:spPr>
        <p:txBody>
          <a:bodyPr wrap="square" rtlCol="0">
            <a:spAutoFit/>
          </a:bodyPr>
          <a:lstStyle/>
          <a:p>
            <a:pPr algn="ctr"/>
            <a:r>
              <a:rPr lang="en-US" dirty="0" smtClean="0"/>
              <a:t>Vertical Particle Velocity</a:t>
            </a:r>
            <a:endParaRPr lang="en-US" dirty="0"/>
          </a:p>
        </p:txBody>
      </p:sp>
      <p:cxnSp>
        <p:nvCxnSpPr>
          <p:cNvPr id="2059" name="Straight Connector 2058"/>
          <p:cNvCxnSpPr>
            <a:endCxn id="12" idx="2"/>
          </p:cNvCxnSpPr>
          <p:nvPr/>
        </p:nvCxnSpPr>
        <p:spPr>
          <a:xfrm flipH="1" flipV="1">
            <a:off x="5002625" y="4671581"/>
            <a:ext cx="1226168" cy="1619133"/>
          </a:xfrm>
          <a:prstGeom prst="line">
            <a:avLst/>
          </a:prstGeom>
          <a:ln w="15875">
            <a:solidFill>
              <a:schemeClr val="accent2">
                <a:lumMod val="20000"/>
                <a:lumOff val="80000"/>
              </a:schemeClr>
            </a:solidFill>
            <a:prstDash val="dash"/>
          </a:ln>
        </p:spPr>
        <p:style>
          <a:lnRef idx="2">
            <a:schemeClr val="accent1"/>
          </a:lnRef>
          <a:fillRef idx="0">
            <a:schemeClr val="accent1"/>
          </a:fillRef>
          <a:effectRef idx="1">
            <a:schemeClr val="accent1"/>
          </a:effectRef>
          <a:fontRef idx="minor">
            <a:schemeClr val="tx1"/>
          </a:fontRef>
        </p:style>
      </p:cxnSp>
      <p:sp>
        <p:nvSpPr>
          <p:cNvPr id="2063" name="TextBox 2062"/>
          <p:cNvSpPr txBox="1"/>
          <p:nvPr/>
        </p:nvSpPr>
        <p:spPr>
          <a:xfrm>
            <a:off x="202068" y="1108237"/>
            <a:ext cx="3083491" cy="830997"/>
          </a:xfrm>
          <a:prstGeom prst="rect">
            <a:avLst/>
          </a:prstGeom>
          <a:noFill/>
        </p:spPr>
        <p:txBody>
          <a:bodyPr wrap="square" rtlCol="0">
            <a:spAutoFit/>
          </a:bodyPr>
          <a:lstStyle/>
          <a:p>
            <a:pPr algn="ctr"/>
            <a:r>
              <a:rPr lang="en-US" sz="2400" dirty="0" smtClean="0"/>
              <a:t>33 million</a:t>
            </a:r>
          </a:p>
          <a:p>
            <a:pPr algn="ctr"/>
            <a:r>
              <a:rPr lang="en-US" sz="2400" dirty="0"/>
              <a:t>80 </a:t>
            </a:r>
            <a:r>
              <a:rPr lang="en-US" sz="2400" dirty="0" err="1"/>
              <a:t>μm</a:t>
            </a:r>
            <a:r>
              <a:rPr lang="en-US" sz="2400" dirty="0"/>
              <a:t> glass </a:t>
            </a:r>
            <a:r>
              <a:rPr lang="en-US" sz="2400" dirty="0" smtClean="0"/>
              <a:t>beads</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126717288"/>
              </p:ext>
            </p:extLst>
          </p:nvPr>
        </p:nvGraphicFramePr>
        <p:xfrm>
          <a:off x="8430545" y="3974557"/>
          <a:ext cx="362065" cy="182880"/>
        </p:xfrm>
        <a:graphic>
          <a:graphicData uri="http://schemas.openxmlformats.org/presentationml/2006/ole">
            <mc:AlternateContent xmlns:mc="http://schemas.openxmlformats.org/markup-compatibility/2006">
              <mc:Choice xmlns:v="urn:schemas-microsoft-com:vml" Requires="v">
                <p:oleObj spid="_x0000_s4286" name="Equation" r:id="rId8" imgW="622080" imgH="253800" progId="Equation.3">
                  <p:embed/>
                </p:oleObj>
              </mc:Choice>
              <mc:Fallback>
                <p:oleObj name="Equation" r:id="rId8" imgW="622080" imgH="253800" progId="Equation.3">
                  <p:embed/>
                  <p:pic>
                    <p:nvPicPr>
                      <p:cNvPr id="0" name=""/>
                      <p:cNvPicPr/>
                      <p:nvPr/>
                    </p:nvPicPr>
                    <p:blipFill>
                      <a:blip r:embed="rId9"/>
                      <a:stretch>
                        <a:fillRect/>
                      </a:stretch>
                    </p:blipFill>
                    <p:spPr>
                      <a:xfrm>
                        <a:off x="8430545" y="3974557"/>
                        <a:ext cx="362065" cy="182880"/>
                      </a:xfrm>
                      <a:prstGeom prst="rect">
                        <a:avLst/>
                      </a:prstGeom>
                    </p:spPr>
                  </p:pic>
                </p:oleObj>
              </mc:Fallback>
            </mc:AlternateContent>
          </a:graphicData>
        </a:graphic>
      </p:graphicFrame>
      <p:grpSp>
        <p:nvGrpSpPr>
          <p:cNvPr id="3" name="Group 2"/>
          <p:cNvGrpSpPr/>
          <p:nvPr/>
        </p:nvGrpSpPr>
        <p:grpSpPr>
          <a:xfrm>
            <a:off x="338517" y="1922379"/>
            <a:ext cx="2643696" cy="4428890"/>
            <a:chOff x="338517" y="1880528"/>
            <a:chExt cx="2643696" cy="4428890"/>
          </a:xfrm>
        </p:grpSpPr>
        <p:sp>
          <p:nvSpPr>
            <p:cNvPr id="14" name="Rectangle 13"/>
            <p:cNvSpPr/>
            <p:nvPr/>
          </p:nvSpPr>
          <p:spPr>
            <a:xfrm>
              <a:off x="357538" y="1880528"/>
              <a:ext cx="2624675" cy="4428890"/>
            </a:xfrm>
            <a:prstGeom prst="rect">
              <a:avLst/>
            </a:prstGeom>
            <a:solidFill>
              <a:schemeClr val="tx2">
                <a:lumMod val="20000"/>
                <a:lumOff val="80000"/>
              </a:schemeClr>
            </a:solidFill>
            <a:ln w="15875">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338517" y="1927187"/>
              <a:ext cx="2386387" cy="2739553"/>
              <a:chOff x="140119" y="2408195"/>
              <a:chExt cx="2386387" cy="2739553"/>
            </a:xfrm>
          </p:grpSpPr>
          <p:pic>
            <p:nvPicPr>
              <p:cNvPr id="8" name="Picture 7"/>
              <p:cNvPicPr>
                <a:picLocks/>
              </p:cNvPicPr>
              <p:nvPr/>
            </p:nvPicPr>
            <p:blipFill>
              <a:blip r:embed="rId10"/>
              <a:stretch>
                <a:fillRect/>
              </a:stretch>
            </p:blipFill>
            <p:spPr>
              <a:xfrm>
                <a:off x="1428282" y="2408195"/>
                <a:ext cx="1080000" cy="1080000"/>
              </a:xfrm>
              <a:prstGeom prst="rect">
                <a:avLst/>
              </a:prstGeom>
            </p:spPr>
          </p:pic>
          <p:pic>
            <p:nvPicPr>
              <p:cNvPr id="13" name="Picture 12"/>
              <p:cNvPicPr>
                <a:picLocks/>
              </p:cNvPicPr>
              <p:nvPr/>
            </p:nvPicPr>
            <p:blipFill>
              <a:blip r:embed="rId11"/>
              <a:stretch>
                <a:fillRect/>
              </a:stretch>
            </p:blipFill>
            <p:spPr>
              <a:xfrm>
                <a:off x="1446506" y="3793777"/>
                <a:ext cx="1080000" cy="1082812"/>
              </a:xfrm>
              <a:prstGeom prst="rect">
                <a:avLst/>
              </a:prstGeom>
              <a:ln>
                <a:solidFill>
                  <a:schemeClr val="tx1"/>
                </a:solidFill>
              </a:ln>
            </p:spPr>
          </p:pic>
          <p:sp>
            <p:nvSpPr>
              <p:cNvPr id="31" name="Down Arrow 30"/>
              <p:cNvSpPr/>
              <p:nvPr/>
            </p:nvSpPr>
            <p:spPr>
              <a:xfrm>
                <a:off x="1905151" y="3507908"/>
                <a:ext cx="162140" cy="243180"/>
              </a:xfrm>
              <a:prstGeom prst="downArrow">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8" name="TextBox 2047"/>
              <p:cNvSpPr txBox="1"/>
              <p:nvPr/>
            </p:nvSpPr>
            <p:spPr>
              <a:xfrm>
                <a:off x="716117" y="2626065"/>
                <a:ext cx="675582" cy="646331"/>
              </a:xfrm>
              <a:prstGeom prst="rect">
                <a:avLst/>
              </a:prstGeom>
              <a:noFill/>
            </p:spPr>
            <p:txBody>
              <a:bodyPr wrap="square" rtlCol="0">
                <a:spAutoFit/>
              </a:bodyPr>
              <a:lstStyle/>
              <a:p>
                <a:pPr algn="ctr"/>
                <a:r>
                  <a:rPr lang="en-US" dirty="0" smtClean="0"/>
                  <a:t>Raw data</a:t>
                </a:r>
                <a:endParaRPr lang="en-US" dirty="0"/>
              </a:p>
            </p:txBody>
          </p:sp>
          <p:sp>
            <p:nvSpPr>
              <p:cNvPr id="35" name="TextBox 34"/>
              <p:cNvSpPr txBox="1"/>
              <p:nvPr/>
            </p:nvSpPr>
            <p:spPr>
              <a:xfrm>
                <a:off x="140119" y="4115270"/>
                <a:ext cx="1405297" cy="646331"/>
              </a:xfrm>
              <a:prstGeom prst="rect">
                <a:avLst/>
              </a:prstGeom>
              <a:noFill/>
            </p:spPr>
            <p:txBody>
              <a:bodyPr wrap="square" rtlCol="0">
                <a:spAutoFit/>
              </a:bodyPr>
              <a:lstStyle/>
              <a:p>
                <a:pPr algn="ctr"/>
                <a:r>
                  <a:rPr lang="en-US" dirty="0" smtClean="0"/>
                  <a:t>After</a:t>
                </a:r>
              </a:p>
              <a:p>
                <a:pPr algn="ctr"/>
                <a:r>
                  <a:rPr lang="en-US" dirty="0"/>
                  <a:t>t</a:t>
                </a:r>
                <a:r>
                  <a:rPr lang="en-US" dirty="0" smtClean="0"/>
                  <a:t>hresholding</a:t>
                </a:r>
                <a:endParaRPr lang="en-US" dirty="0"/>
              </a:p>
            </p:txBody>
          </p:sp>
          <p:sp>
            <p:nvSpPr>
              <p:cNvPr id="37" name="Down Arrow 36"/>
              <p:cNvSpPr/>
              <p:nvPr/>
            </p:nvSpPr>
            <p:spPr>
              <a:xfrm>
                <a:off x="1922431" y="4904568"/>
                <a:ext cx="162140" cy="243180"/>
              </a:xfrm>
              <a:prstGeom prst="downArrow">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6637" y="4683751"/>
              <a:ext cx="1906894" cy="134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8" name="Picture 10" descr="E:\B22\Resave Tracking_of_FCC_New_small.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391332" y="1947933"/>
            <a:ext cx="1990056" cy="199005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65399" y="6009916"/>
            <a:ext cx="2896169" cy="369332"/>
          </a:xfrm>
          <a:prstGeom prst="rect">
            <a:avLst/>
          </a:prstGeom>
          <a:noFill/>
        </p:spPr>
        <p:txBody>
          <a:bodyPr wrap="square" rtlCol="0">
            <a:spAutoFit/>
          </a:bodyPr>
          <a:lstStyle/>
          <a:p>
            <a:pPr algn="ctr"/>
            <a:r>
              <a:rPr lang="en-US" dirty="0" smtClean="0"/>
              <a:t>Bubble </a:t>
            </a:r>
            <a:r>
              <a:rPr lang="en-US" dirty="0" err="1" smtClean="0"/>
              <a:t>dia</a:t>
            </a:r>
            <a:r>
              <a:rPr lang="en-US" dirty="0" smtClean="0"/>
              <a:t> and velocity</a:t>
            </a:r>
            <a:endParaRPr lang="en-US" dirty="0"/>
          </a:p>
        </p:txBody>
      </p:sp>
    </p:spTree>
    <p:extLst>
      <p:ext uri="{BB962C8B-B14F-4D97-AF65-F5344CB8AC3E}">
        <p14:creationId xmlns:p14="http://schemas.microsoft.com/office/powerpoint/2010/main" val="115341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030477" y="5160551"/>
            <a:ext cx="6351108" cy="707886"/>
          </a:xfrm>
          <a:prstGeom prst="rect">
            <a:avLst/>
          </a:prstGeom>
          <a:noFill/>
        </p:spPr>
        <p:txBody>
          <a:bodyPr wrap="square" rtlCol="0">
            <a:spAutoFit/>
          </a:bodyPr>
          <a:lstStyle/>
          <a:p>
            <a:pPr>
              <a:spcAft>
                <a:spcPts val="1200"/>
              </a:spcAft>
            </a:pPr>
            <a:r>
              <a:rPr lang="en-US" sz="2000" dirty="0" smtClean="0"/>
              <a:t>Barracuda® </a:t>
            </a:r>
            <a:r>
              <a:rPr lang="en-US" sz="2000" dirty="0"/>
              <a:t>now uses this </a:t>
            </a:r>
            <a:r>
              <a:rPr lang="en-US" sz="2000" dirty="0" smtClean="0"/>
              <a:t>as </a:t>
            </a:r>
            <a:r>
              <a:rPr lang="en-US" sz="2000" dirty="0"/>
              <a:t>the </a:t>
            </a:r>
            <a:r>
              <a:rPr lang="en-US" sz="2000" i="1" dirty="0"/>
              <a:t>default </a:t>
            </a:r>
            <a:r>
              <a:rPr lang="en-US" sz="2000" i="1" dirty="0" smtClean="0"/>
              <a:t>model </a:t>
            </a:r>
            <a:r>
              <a:rPr lang="en-US" sz="2000" dirty="0" smtClean="0"/>
              <a:t>as it </a:t>
            </a:r>
            <a:r>
              <a:rPr lang="en-US" sz="2000" dirty="0"/>
              <a:t>is “physically more accurate” and “numerically more stable</a:t>
            </a:r>
            <a:r>
              <a:rPr lang="en-US" sz="2000" dirty="0" smtClean="0"/>
              <a:t>.”</a:t>
            </a:r>
            <a:endParaRPr lang="en-US" sz="2000" dirty="0"/>
          </a:p>
        </p:txBody>
      </p:sp>
      <p:sp>
        <p:nvSpPr>
          <p:cNvPr id="7" name="Title 6"/>
          <p:cNvSpPr>
            <a:spLocks noGrp="1"/>
          </p:cNvSpPr>
          <p:nvPr>
            <p:ph type="title"/>
          </p:nvPr>
        </p:nvSpPr>
        <p:spPr/>
        <p:txBody>
          <a:bodyPr>
            <a:normAutofit fontScale="90000"/>
          </a:bodyPr>
          <a:lstStyle/>
          <a:p>
            <a:r>
              <a:rPr lang="en-US" dirty="0" smtClean="0"/>
              <a:t>New constitutive </a:t>
            </a:r>
            <a:r>
              <a:rPr lang="en-US" dirty="0"/>
              <a:t>equation for heat transfer caused by mass </a:t>
            </a:r>
            <a:r>
              <a:rPr lang="en-US" sz="3100" dirty="0"/>
              <a:t>transfer</a:t>
            </a:r>
            <a:endParaRPr lang="en-US" sz="3100" b="1" dirty="0"/>
          </a:p>
        </p:txBody>
      </p:sp>
      <p:sp>
        <p:nvSpPr>
          <p:cNvPr id="2" name="Text Placeholder 1"/>
          <p:cNvSpPr>
            <a:spLocks noGrp="1"/>
          </p:cNvSpPr>
          <p:nvPr>
            <p:ph type="body" sz="quarter" idx="11"/>
          </p:nvPr>
        </p:nvSpPr>
        <p:spPr/>
        <p:txBody>
          <a:bodyPr/>
          <a:lstStyle/>
          <a:p>
            <a:endParaRPr lang="en-US"/>
          </a:p>
        </p:txBody>
      </p:sp>
      <p:sp>
        <p:nvSpPr>
          <p:cNvPr id="17" name="TextBox 16"/>
          <p:cNvSpPr txBox="1"/>
          <p:nvPr/>
        </p:nvSpPr>
        <p:spPr>
          <a:xfrm>
            <a:off x="341524" y="5980204"/>
            <a:ext cx="8447314" cy="461665"/>
          </a:xfrm>
          <a:prstGeom prst="rect">
            <a:avLst/>
          </a:prstGeom>
          <a:noFill/>
        </p:spPr>
        <p:txBody>
          <a:bodyPr wrap="square" rtlCol="0">
            <a:spAutoFit/>
          </a:bodyPr>
          <a:lstStyle/>
          <a:p>
            <a:r>
              <a:rPr lang="en-US" sz="1200" dirty="0" smtClean="0">
                <a:solidFill>
                  <a:srgbClr val="0038A9"/>
                </a:solidFill>
              </a:rPr>
              <a:t>Musser</a:t>
            </a:r>
            <a:r>
              <a:rPr lang="en-US" sz="1200" dirty="0">
                <a:solidFill>
                  <a:srgbClr val="0038A9"/>
                </a:solidFill>
              </a:rPr>
              <a:t>, J., Syamlal, M., Shahnam, M., Huckaby, D., “Constitutive equation for heat transfer caused by mass transfer”, </a:t>
            </a:r>
            <a:r>
              <a:rPr lang="en-US" sz="1200" i="1" dirty="0">
                <a:solidFill>
                  <a:srgbClr val="0038A9"/>
                </a:solidFill>
              </a:rPr>
              <a:t>Chemical Engineering Science</a:t>
            </a:r>
            <a:r>
              <a:rPr lang="en-US" sz="1200" dirty="0">
                <a:solidFill>
                  <a:srgbClr val="0038A9"/>
                </a:solidFill>
              </a:rPr>
              <a:t>, Volume 123, 17, February 2015, pp 436-443.</a:t>
            </a:r>
            <a:endParaRPr lang="en-US" sz="1200" dirty="0" smtClean="0">
              <a:solidFill>
                <a:srgbClr val="0038A9"/>
              </a:solidFill>
            </a:endParaRPr>
          </a:p>
        </p:txBody>
      </p:sp>
      <p:pic>
        <p:nvPicPr>
          <p:cNvPr id="8" name="Picture 7"/>
          <p:cNvPicPr>
            <a:picLocks noChangeAspect="1"/>
          </p:cNvPicPr>
          <p:nvPr/>
        </p:nvPicPr>
        <p:blipFill>
          <a:blip r:embed="rId3"/>
          <a:stretch>
            <a:fillRect/>
          </a:stretch>
        </p:blipFill>
        <p:spPr>
          <a:xfrm>
            <a:off x="1575654" y="2717445"/>
            <a:ext cx="3237836" cy="2364018"/>
          </a:xfrm>
          <a:prstGeom prst="rect">
            <a:avLst/>
          </a:prstGeom>
        </p:spPr>
      </p:pic>
      <p:grpSp>
        <p:nvGrpSpPr>
          <p:cNvPr id="13" name="Group 12"/>
          <p:cNvGrpSpPr/>
          <p:nvPr/>
        </p:nvGrpSpPr>
        <p:grpSpPr>
          <a:xfrm>
            <a:off x="1753703" y="1413118"/>
            <a:ext cx="7149911" cy="862034"/>
            <a:chOff x="775846" y="1355779"/>
            <a:chExt cx="7149911" cy="862034"/>
          </a:xfrm>
          <a:effectLst>
            <a:outerShdw blurRad="50800" dist="38100" dir="2700000" algn="tl" rotWithShape="0">
              <a:prstClr val="black">
                <a:alpha val="40000"/>
              </a:prstClr>
            </a:outerShdw>
          </a:effectLst>
        </p:grpSpPr>
        <p:pic>
          <p:nvPicPr>
            <p:cNvPr id="23" name="Picture 22"/>
            <p:cNvPicPr>
              <a:picLocks noChangeAspect="1"/>
            </p:cNvPicPr>
            <p:nvPr/>
          </p:nvPicPr>
          <p:blipFill rotWithShape="1">
            <a:blip r:embed="rId4"/>
            <a:srcRect l="36172" r="32909"/>
            <a:stretch/>
          </p:blipFill>
          <p:spPr>
            <a:xfrm>
              <a:off x="775846" y="1355779"/>
              <a:ext cx="2389524" cy="862034"/>
            </a:xfrm>
            <a:prstGeom prst="rect">
              <a:avLst/>
            </a:prstGeom>
            <a:solidFill>
              <a:schemeClr val="accent1">
                <a:lumMod val="20000"/>
                <a:lumOff val="80000"/>
              </a:schemeClr>
            </a:solidFill>
          </p:spPr>
        </p:pic>
        <p:pic>
          <p:nvPicPr>
            <p:cNvPr id="12" name="Picture 11"/>
            <p:cNvPicPr>
              <a:picLocks noChangeAspect="1"/>
            </p:cNvPicPr>
            <p:nvPr/>
          </p:nvPicPr>
          <p:blipFill rotWithShape="1">
            <a:blip r:embed="rId5"/>
            <a:srcRect l="20043" r="18276"/>
            <a:stretch/>
          </p:blipFill>
          <p:spPr>
            <a:xfrm>
              <a:off x="3158844" y="1355779"/>
              <a:ext cx="4766913" cy="862034"/>
            </a:xfrm>
            <a:prstGeom prst="rect">
              <a:avLst/>
            </a:prstGeom>
            <a:solidFill>
              <a:schemeClr val="accent1">
                <a:lumMod val="20000"/>
                <a:lumOff val="80000"/>
              </a:schemeClr>
            </a:solidFill>
          </p:spPr>
        </p:pic>
      </p:grpSp>
      <p:pic>
        <p:nvPicPr>
          <p:cNvPr id="6" name="Picture 5"/>
          <p:cNvPicPr>
            <a:picLocks noChangeAspect="1"/>
          </p:cNvPicPr>
          <p:nvPr/>
        </p:nvPicPr>
        <p:blipFill rotWithShape="1">
          <a:blip r:embed="rId6"/>
          <a:srcRect t="2231"/>
          <a:stretch/>
        </p:blipFill>
        <p:spPr>
          <a:xfrm>
            <a:off x="4901071" y="2655545"/>
            <a:ext cx="3656084" cy="242591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15074">
            <a:off x="225867" y="4047992"/>
            <a:ext cx="1239745" cy="1652992"/>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a:off x="223829" y="1426087"/>
            <a:ext cx="1243819" cy="2247075"/>
            <a:chOff x="217053" y="1450593"/>
            <a:chExt cx="1243819" cy="2247075"/>
          </a:xfrm>
        </p:grpSpPr>
        <p:sp>
          <p:nvSpPr>
            <p:cNvPr id="4" name="Rectangle 3"/>
            <p:cNvSpPr/>
            <p:nvPr/>
          </p:nvSpPr>
          <p:spPr>
            <a:xfrm>
              <a:off x="217053" y="1450593"/>
              <a:ext cx="1243819" cy="2247075"/>
            </a:xfrm>
            <a:prstGeom prst="rect">
              <a:avLst/>
            </a:prstGeom>
            <a:solidFill>
              <a:schemeClr val="accent1">
                <a:lumMod val="20000"/>
                <a:lumOff val="80000"/>
              </a:schemeClr>
            </a:solidFill>
            <a:ln>
              <a:solidFill>
                <a:schemeClr val="accent1">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ardrop 2"/>
            <p:cNvSpPr/>
            <p:nvPr/>
          </p:nvSpPr>
          <p:spPr>
            <a:xfrm rot="18144237">
              <a:off x="286830" y="2550430"/>
              <a:ext cx="685800" cy="600710"/>
            </a:xfrm>
            <a:prstGeom prst="teardrop">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6"/>
            <p:cNvSpPr>
              <a:spLocks noChangeArrowheads="1"/>
            </p:cNvSpPr>
            <p:nvPr/>
          </p:nvSpPr>
          <p:spPr bwMode="auto">
            <a:xfrm>
              <a:off x="334748" y="2677566"/>
              <a:ext cx="562937" cy="216787"/>
            </a:xfrm>
            <a:prstGeom prst="ellipse">
              <a:avLst/>
            </a:prstGeom>
            <a:solidFill>
              <a:schemeClr val="accent1"/>
            </a:solidFill>
            <a:ln w="9525">
              <a:solidFill>
                <a:srgbClr val="000000"/>
              </a:solidFill>
              <a:prstDash val="dash"/>
              <a:round/>
              <a:headEnd/>
              <a:tailEnd/>
            </a:ln>
          </p:spPr>
          <p:txBody>
            <a:bodyPr vert="horz" wrap="square" lIns="0" tIns="45720" rIns="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a:t>
              </a:r>
              <a:r>
                <a:rPr lang="en-US" altLang="en-US" sz="8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g</a:t>
              </a:r>
              <a:r>
                <a:rPr kumimoji="0" lang="en-US" altLang="en-US" sz="800" b="0" i="0" u="none" strike="noStrike" cap="none" normalizeH="0" baseline="-3000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H2O</a:t>
              </a:r>
              <a:r>
                <a:rPr kumimoji="0" lang="en-US" altLang="en-US" sz="800" b="0"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t>
              </a:r>
              <a:r>
                <a:rPr kumimoji="0" lang="en-US" altLang="en-US" sz="800" b="0" i="0" u="none" strike="noStrike" cap="none" normalizeH="0" baseline="-3000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r>
                <a:rPr kumimoji="0" lang="en-US" altLang="en-US" sz="800" b="0"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smtClean="0">
                <a:ln>
                  <a:noFill/>
                </a:ln>
                <a:solidFill>
                  <a:schemeClr val="bg1"/>
                </a:solidFill>
                <a:effectLst/>
                <a:latin typeface="Arial" panose="020B0604020202020204" pitchFamily="34" charset="0"/>
              </a:endParaRPr>
            </a:p>
          </p:txBody>
        </p:sp>
        <p:sp>
          <p:nvSpPr>
            <p:cNvPr id="35" name="AutoShape 15"/>
            <p:cNvSpPr>
              <a:spLocks noChangeArrowheads="1"/>
            </p:cNvSpPr>
            <p:nvPr/>
          </p:nvSpPr>
          <p:spPr bwMode="auto">
            <a:xfrm>
              <a:off x="503108" y="1690850"/>
              <a:ext cx="709295" cy="462915"/>
            </a:xfrm>
            <a:prstGeom prst="irregularSeal1">
              <a:avLst/>
            </a:prstGeom>
            <a:solidFill>
              <a:schemeClr val="accent1">
                <a:lumMod val="20000"/>
                <a:lumOff val="80000"/>
              </a:schemeClr>
            </a:solidFill>
            <a:ln w="9525">
              <a:solidFill>
                <a:srgbClr val="000000"/>
              </a:solidFill>
              <a:prstDash val="sysDot"/>
              <a:miter lim="800000"/>
              <a:headEnd/>
              <a:tailEnd/>
            </a:ln>
            <a:scene3d>
              <a:camera prst="orthographicFront"/>
              <a:lightRig rig="threePt" dir="t"/>
            </a:scene3d>
            <a:sp3d>
              <a:bevelT/>
            </a:sp3d>
          </p:spPr>
          <p:txBody>
            <a:bodyPr vert="horz" wrap="square" lIns="0" tIns="45720" rIns="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8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8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h</a:t>
              </a:r>
              <a:r>
                <a:rPr kumimoji="0" lang="en-US" altLang="en-US" sz="800" b="0" i="0" u="none" strike="noStrike" cap="none" normalizeH="0" baseline="-30000" dirty="0" smtClean="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gH2O</a:t>
              </a:r>
              <a:r>
                <a:rPr kumimoji="0" lang="en-US" altLang="en-US" sz="800" b="0" i="0"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a:t>
              </a:r>
              <a:r>
                <a:rPr kumimoji="0" lang="en-US" altLang="en-US" sz="800" b="0" i="0" u="none" strike="noStrike" cap="none" normalizeH="0" baseline="-30000" dirty="0" smtClean="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a:t>
              </a:r>
              <a:r>
                <a:rPr kumimoji="0" lang="en-US" altLang="en-US" sz="800" b="0" i="0"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smtClean="0">
                <a:ln>
                  <a:noFill/>
                </a:ln>
                <a:solidFill>
                  <a:srgbClr val="C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6" name="AutoShape 13"/>
            <p:cNvSpPr>
              <a:spLocks noChangeShapeType="1"/>
            </p:cNvSpPr>
            <p:nvPr/>
          </p:nvSpPr>
          <p:spPr bwMode="auto">
            <a:xfrm flipV="1">
              <a:off x="614789" y="2172659"/>
              <a:ext cx="163626" cy="445752"/>
            </a:xfrm>
            <a:prstGeom prst="straightConnector1">
              <a:avLst/>
            </a:prstGeom>
            <a:noFill/>
            <a:ln w="9525">
              <a:solidFill>
                <a:srgbClr val="000000"/>
              </a:solidFill>
              <a:round/>
              <a:headEnd/>
              <a:tailEnd type="triangle" w="med" len="med"/>
            </a:ln>
            <a:scene3d>
              <a:camera prst="orthographicFront"/>
              <a:lightRig rig="threePt" dir="t"/>
            </a:scene3d>
            <a:sp3d>
              <a:bevelT/>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09876" y="2864967"/>
              <a:ext cx="663101" cy="276999"/>
            </a:xfrm>
            <a:prstGeom prst="rect">
              <a:avLst/>
            </a:prstGeom>
            <a:noFill/>
            <a:scene3d>
              <a:camera prst="orthographicFront"/>
              <a:lightRig rig="threePt" dir="t"/>
            </a:scene3d>
            <a:sp3d>
              <a:bevelT/>
            </a:sp3d>
          </p:spPr>
          <p:txBody>
            <a:bodyPr wrap="square" rtlCol="0">
              <a:spAutoFit/>
            </a:bodyPr>
            <a:lstStyle/>
            <a:p>
              <a:r>
                <a:rPr lang="en-US" sz="1200" dirty="0">
                  <a:solidFill>
                    <a:schemeClr val="bg1"/>
                  </a:solidFill>
                </a:rPr>
                <a:t>D</a:t>
              </a:r>
              <a:r>
                <a:rPr lang="en-US" sz="1200" dirty="0" smtClean="0">
                  <a:solidFill>
                    <a:schemeClr val="bg1"/>
                  </a:solidFill>
                </a:rPr>
                <a:t>roplet</a:t>
              </a:r>
              <a:endParaRPr lang="en-US" sz="1200" dirty="0">
                <a:solidFill>
                  <a:schemeClr val="bg1"/>
                </a:solidFill>
              </a:endParaRPr>
            </a:p>
          </p:txBody>
        </p:sp>
        <p:sp>
          <p:nvSpPr>
            <p:cNvPr id="37" name="TextBox 36"/>
            <p:cNvSpPr txBox="1"/>
            <p:nvPr/>
          </p:nvSpPr>
          <p:spPr>
            <a:xfrm>
              <a:off x="540508" y="3420669"/>
              <a:ext cx="663101" cy="276999"/>
            </a:xfrm>
            <a:prstGeom prst="rect">
              <a:avLst/>
            </a:prstGeom>
            <a:noFill/>
            <a:scene3d>
              <a:camera prst="orthographicFront"/>
              <a:lightRig rig="threePt" dir="t"/>
            </a:scene3d>
            <a:sp3d>
              <a:bevelT/>
            </a:sp3d>
          </p:spPr>
          <p:txBody>
            <a:bodyPr wrap="square" rtlCol="0">
              <a:spAutoFit/>
            </a:bodyPr>
            <a:lstStyle/>
            <a:p>
              <a:r>
                <a:rPr lang="en-US" sz="1200" dirty="0" smtClean="0"/>
                <a:t>Gas</a:t>
              </a:r>
              <a:endParaRPr lang="en-US" sz="1200" dirty="0"/>
            </a:p>
          </p:txBody>
        </p:sp>
      </p:grpSp>
    </p:spTree>
    <p:extLst>
      <p:ext uri="{BB962C8B-B14F-4D97-AF65-F5344CB8AC3E}">
        <p14:creationId xmlns:p14="http://schemas.microsoft.com/office/powerpoint/2010/main" val="594235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45720" rIns="0" bIns="45720" rtlCol="0" anchor="t" anchorCtr="0">
            <a:spAutoFit/>
          </a:bodyPr>
          <a:lstStyle/>
          <a:p>
            <a:r>
              <a:rPr lang="en-US" dirty="0" smtClean="0"/>
              <a:t>Blood flow in a channel with crevices</a:t>
            </a:r>
            <a:endParaRPr lang="en-US" dirty="0"/>
          </a:p>
        </p:txBody>
      </p:sp>
      <p:sp>
        <p:nvSpPr>
          <p:cNvPr id="5" name="Text Placeholder 4"/>
          <p:cNvSpPr>
            <a:spLocks noGrp="1"/>
          </p:cNvSpPr>
          <p:nvPr>
            <p:ph type="body" sz="quarter" idx="11"/>
          </p:nvPr>
        </p:nvSpPr>
        <p:spPr/>
        <p:txBody>
          <a:bodyPr/>
          <a:lstStyle/>
          <a:p>
            <a:endParaRPr lang="en-US" dirty="0"/>
          </a:p>
        </p:txBody>
      </p:sp>
      <p:sp>
        <p:nvSpPr>
          <p:cNvPr id="11" name="TextBox 10"/>
          <p:cNvSpPr txBox="1"/>
          <p:nvPr/>
        </p:nvSpPr>
        <p:spPr>
          <a:xfrm>
            <a:off x="2464563" y="3254174"/>
            <a:ext cx="934038" cy="369332"/>
          </a:xfrm>
          <a:prstGeom prst="rect">
            <a:avLst/>
          </a:prstGeom>
          <a:noFill/>
        </p:spPr>
        <p:txBody>
          <a:bodyPr wrap="none" rtlCol="0">
            <a:spAutoFit/>
          </a:bodyPr>
          <a:lstStyle/>
          <a:p>
            <a:r>
              <a:rPr lang="en-US" dirty="0" smtClean="0"/>
              <a:t>Re = 0.2</a:t>
            </a:r>
            <a:endParaRPr lang="en-US" dirty="0"/>
          </a:p>
        </p:txBody>
      </p:sp>
      <p:grpSp>
        <p:nvGrpSpPr>
          <p:cNvPr id="3" name="Group 2"/>
          <p:cNvGrpSpPr/>
          <p:nvPr/>
        </p:nvGrpSpPr>
        <p:grpSpPr>
          <a:xfrm>
            <a:off x="69124" y="1704707"/>
            <a:ext cx="7313533" cy="1603065"/>
            <a:chOff x="11733" y="1354329"/>
            <a:chExt cx="7313533" cy="1603065"/>
          </a:xfrm>
        </p:grpSpPr>
        <p:grpSp>
          <p:nvGrpSpPr>
            <p:cNvPr id="21" name="组合 20"/>
            <p:cNvGrpSpPr>
              <a:grpSpLocks noChangeAspect="1"/>
            </p:cNvGrpSpPr>
            <p:nvPr/>
          </p:nvGrpSpPr>
          <p:grpSpPr>
            <a:xfrm>
              <a:off x="11733" y="1354329"/>
              <a:ext cx="3991749" cy="1603065"/>
              <a:chOff x="-3120251" y="1095364"/>
              <a:chExt cx="11148395" cy="4477136"/>
            </a:xfrm>
          </p:grpSpPr>
          <p:pic>
            <p:nvPicPr>
              <p:cNvPr id="4"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145" t="3126" r="33484" b="1249"/>
              <a:stretch/>
            </p:blipFill>
            <p:spPr>
              <a:xfrm flipV="1">
                <a:off x="4935553" y="1096731"/>
                <a:ext cx="1872726" cy="445635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0855" t="4375" r="46408"/>
              <a:stretch/>
            </p:blipFill>
            <p:spPr>
              <a:xfrm flipV="1">
                <a:off x="7242808" y="1095364"/>
                <a:ext cx="785336" cy="4456350"/>
              </a:xfrm>
              <a:prstGeom prst="rect">
                <a:avLst/>
              </a:prstGeom>
            </p:spPr>
          </p:pic>
          <p:pic>
            <p:nvPicPr>
              <p:cNvPr id="7"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6626" t="833" r="15149" b="3125"/>
              <a:stretch/>
            </p:blipFill>
            <p:spPr>
              <a:xfrm flipV="1">
                <a:off x="985761" y="1096731"/>
                <a:ext cx="3590110" cy="4475769"/>
              </a:xfrm>
              <a:prstGeom prst="rect">
                <a:avLst/>
              </a:prstGeom>
            </p:spPr>
          </p:pic>
          <p:sp>
            <p:nvSpPr>
              <p:cNvPr id="12" name="Freeform 13"/>
              <p:cNvSpPr/>
              <p:nvPr/>
            </p:nvSpPr>
            <p:spPr>
              <a:xfrm>
                <a:off x="1054553" y="1183014"/>
                <a:ext cx="3371850" cy="3418921"/>
              </a:xfrm>
              <a:custGeom>
                <a:avLst/>
                <a:gdLst>
                  <a:gd name="connsiteX0" fmla="*/ 0 w 3593374"/>
                  <a:gd name="connsiteY0" fmla="*/ 1438339 h 1628944"/>
                  <a:gd name="connsiteX1" fmla="*/ 1657350 w 3593374"/>
                  <a:gd name="connsiteY1" fmla="*/ 64 h 1628944"/>
                  <a:gd name="connsiteX2" fmla="*/ 3429000 w 3593374"/>
                  <a:gd name="connsiteY2" fmla="*/ 1485964 h 1628944"/>
                  <a:gd name="connsiteX3" fmla="*/ 3409950 w 3593374"/>
                  <a:gd name="connsiteY3" fmla="*/ 1485964 h 1628944"/>
                  <a:gd name="connsiteX0" fmla="*/ 0 w 3593374"/>
                  <a:gd name="connsiteY0" fmla="*/ 1465577 h 1656182"/>
                  <a:gd name="connsiteX1" fmla="*/ 609600 w 3593374"/>
                  <a:gd name="connsiteY1" fmla="*/ 617852 h 1656182"/>
                  <a:gd name="connsiteX2" fmla="*/ 1657350 w 3593374"/>
                  <a:gd name="connsiteY2" fmla="*/ 27302 h 1656182"/>
                  <a:gd name="connsiteX3" fmla="*/ 3429000 w 3593374"/>
                  <a:gd name="connsiteY3" fmla="*/ 1513202 h 1656182"/>
                  <a:gd name="connsiteX4" fmla="*/ 3409950 w 3593374"/>
                  <a:gd name="connsiteY4" fmla="*/ 1513202 h 1656182"/>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480809"/>
                  <a:gd name="connsiteY0" fmla="*/ 1438298 h 1550567"/>
                  <a:gd name="connsiteX1" fmla="*/ 609600 w 3480809"/>
                  <a:gd name="connsiteY1" fmla="*/ 590573 h 1550567"/>
                  <a:gd name="connsiteX2" fmla="*/ 1657350 w 3480809"/>
                  <a:gd name="connsiteY2" fmla="*/ 23 h 1550567"/>
                  <a:gd name="connsiteX3" fmla="*/ 2657475 w 3480809"/>
                  <a:gd name="connsiteY3" fmla="*/ 571523 h 1550567"/>
                  <a:gd name="connsiteX4" fmla="*/ 3429000 w 3480809"/>
                  <a:gd name="connsiteY4" fmla="*/ 1485923 h 1550567"/>
                  <a:gd name="connsiteX5" fmla="*/ 3409950 w 3480809"/>
                  <a:gd name="connsiteY5" fmla="*/ 1476398 h 1550567"/>
                  <a:gd name="connsiteX6" fmla="*/ 3409950 w 3480809"/>
                  <a:gd name="connsiteY6" fmla="*/ 1485923 h 1550567"/>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46003 h 1560386"/>
                  <a:gd name="connsiteX1" fmla="*/ 609600 w 3480107"/>
                  <a:gd name="connsiteY1" fmla="*/ 598278 h 1560386"/>
                  <a:gd name="connsiteX2" fmla="*/ 1657350 w 3480107"/>
                  <a:gd name="connsiteY2" fmla="*/ 7728 h 1560386"/>
                  <a:gd name="connsiteX3" fmla="*/ 2667000 w 3480107"/>
                  <a:gd name="connsiteY3" fmla="*/ 550653 h 1560386"/>
                  <a:gd name="connsiteX4" fmla="*/ 3429000 w 3480107"/>
                  <a:gd name="connsiteY4" fmla="*/ 1493628 h 1560386"/>
                  <a:gd name="connsiteX5" fmla="*/ 3409950 w 3480107"/>
                  <a:gd name="connsiteY5" fmla="*/ 1484103 h 1560386"/>
                  <a:gd name="connsiteX6" fmla="*/ 3409950 w 3480107"/>
                  <a:gd name="connsiteY6" fmla="*/ 1493628 h 1560386"/>
                  <a:gd name="connsiteX0" fmla="*/ 0 w 3480107"/>
                  <a:gd name="connsiteY0" fmla="*/ 1438976 h 1553359"/>
                  <a:gd name="connsiteX1" fmla="*/ 609600 w 3480107"/>
                  <a:gd name="connsiteY1" fmla="*/ 591251 h 1553359"/>
                  <a:gd name="connsiteX2" fmla="*/ 1657350 w 3480107"/>
                  <a:gd name="connsiteY2" fmla="*/ 701 h 1553359"/>
                  <a:gd name="connsiteX3" fmla="*/ 2667000 w 3480107"/>
                  <a:gd name="connsiteY3" fmla="*/ 543626 h 1553359"/>
                  <a:gd name="connsiteX4" fmla="*/ 3429000 w 3480107"/>
                  <a:gd name="connsiteY4" fmla="*/ 1486601 h 1553359"/>
                  <a:gd name="connsiteX5" fmla="*/ 3409950 w 3480107"/>
                  <a:gd name="connsiteY5" fmla="*/ 1477076 h 1553359"/>
                  <a:gd name="connsiteX6" fmla="*/ 3409950 w 3480107"/>
                  <a:gd name="connsiteY6" fmla="*/ 1486601 h 1553359"/>
                  <a:gd name="connsiteX0" fmla="*/ 0 w 3480107"/>
                  <a:gd name="connsiteY0" fmla="*/ 1372478 h 1486861"/>
                  <a:gd name="connsiteX1" fmla="*/ 609600 w 3480107"/>
                  <a:gd name="connsiteY1" fmla="*/ 524753 h 1486861"/>
                  <a:gd name="connsiteX2" fmla="*/ 1628775 w 3480107"/>
                  <a:gd name="connsiteY2" fmla="*/ 878 h 1486861"/>
                  <a:gd name="connsiteX3" fmla="*/ 2667000 w 3480107"/>
                  <a:gd name="connsiteY3" fmla="*/ 477128 h 1486861"/>
                  <a:gd name="connsiteX4" fmla="*/ 3429000 w 3480107"/>
                  <a:gd name="connsiteY4" fmla="*/ 1420103 h 1486861"/>
                  <a:gd name="connsiteX5" fmla="*/ 3409950 w 3480107"/>
                  <a:gd name="connsiteY5" fmla="*/ 1410578 h 1486861"/>
                  <a:gd name="connsiteX6" fmla="*/ 3409950 w 3480107"/>
                  <a:gd name="connsiteY6" fmla="*/ 1420103 h 1486861"/>
                  <a:gd name="connsiteX0" fmla="*/ 0 w 3480107"/>
                  <a:gd name="connsiteY0" fmla="*/ 1296633 h 1411016"/>
                  <a:gd name="connsiteX1" fmla="*/ 609600 w 3480107"/>
                  <a:gd name="connsiteY1" fmla="*/ 448908 h 1411016"/>
                  <a:gd name="connsiteX2" fmla="*/ 1628775 w 3480107"/>
                  <a:gd name="connsiteY2" fmla="*/ 1233 h 1411016"/>
                  <a:gd name="connsiteX3" fmla="*/ 2667000 w 3480107"/>
                  <a:gd name="connsiteY3" fmla="*/ 401283 h 1411016"/>
                  <a:gd name="connsiteX4" fmla="*/ 3429000 w 3480107"/>
                  <a:gd name="connsiteY4" fmla="*/ 1344258 h 1411016"/>
                  <a:gd name="connsiteX5" fmla="*/ 3409950 w 3480107"/>
                  <a:gd name="connsiteY5" fmla="*/ 1334733 h 1411016"/>
                  <a:gd name="connsiteX6" fmla="*/ 3409950 w 3480107"/>
                  <a:gd name="connsiteY6" fmla="*/ 1344258 h 1411016"/>
                  <a:gd name="connsiteX0" fmla="*/ 0 w 3480107"/>
                  <a:gd name="connsiteY0" fmla="*/ 1296633 h 1411016"/>
                  <a:gd name="connsiteX1" fmla="*/ 609600 w 3480107"/>
                  <a:gd name="connsiteY1" fmla="*/ 448908 h 1411016"/>
                  <a:gd name="connsiteX2" fmla="*/ 1628775 w 3480107"/>
                  <a:gd name="connsiteY2" fmla="*/ 1233 h 1411016"/>
                  <a:gd name="connsiteX3" fmla="*/ 2667000 w 3480107"/>
                  <a:gd name="connsiteY3" fmla="*/ 401283 h 1411016"/>
                  <a:gd name="connsiteX4" fmla="*/ 3429000 w 3480107"/>
                  <a:gd name="connsiteY4" fmla="*/ 1344258 h 1411016"/>
                  <a:gd name="connsiteX5" fmla="*/ 3409950 w 3480107"/>
                  <a:gd name="connsiteY5" fmla="*/ 1334733 h 1411016"/>
                  <a:gd name="connsiteX6" fmla="*/ 3409950 w 3480107"/>
                  <a:gd name="connsiteY6" fmla="*/ 1344258 h 1411016"/>
                  <a:gd name="connsiteX0" fmla="*/ 0 w 3480107"/>
                  <a:gd name="connsiteY0" fmla="*/ 1295409 h 1409792"/>
                  <a:gd name="connsiteX1" fmla="*/ 609600 w 3480107"/>
                  <a:gd name="connsiteY1" fmla="*/ 447684 h 1409792"/>
                  <a:gd name="connsiteX2" fmla="*/ 1628775 w 3480107"/>
                  <a:gd name="connsiteY2" fmla="*/ 9 h 1409792"/>
                  <a:gd name="connsiteX3" fmla="*/ 2667000 w 3480107"/>
                  <a:gd name="connsiteY3" fmla="*/ 400059 h 1409792"/>
                  <a:gd name="connsiteX4" fmla="*/ 3429000 w 3480107"/>
                  <a:gd name="connsiteY4" fmla="*/ 1343034 h 1409792"/>
                  <a:gd name="connsiteX5" fmla="*/ 3409950 w 3480107"/>
                  <a:gd name="connsiteY5" fmla="*/ 1333509 h 1409792"/>
                  <a:gd name="connsiteX6" fmla="*/ 3409950 w 3480107"/>
                  <a:gd name="connsiteY6" fmla="*/ 1343034 h 1409792"/>
                  <a:gd name="connsiteX0" fmla="*/ 0 w 3480107"/>
                  <a:gd name="connsiteY0" fmla="*/ 1295409 h 1409792"/>
                  <a:gd name="connsiteX1" fmla="*/ 609600 w 3480107"/>
                  <a:gd name="connsiteY1" fmla="*/ 447684 h 1409792"/>
                  <a:gd name="connsiteX2" fmla="*/ 1628775 w 3480107"/>
                  <a:gd name="connsiteY2" fmla="*/ 9 h 1409792"/>
                  <a:gd name="connsiteX3" fmla="*/ 2667000 w 3480107"/>
                  <a:gd name="connsiteY3" fmla="*/ 400059 h 1409792"/>
                  <a:gd name="connsiteX4" fmla="*/ 3429000 w 3480107"/>
                  <a:gd name="connsiteY4" fmla="*/ 1343034 h 1409792"/>
                  <a:gd name="connsiteX5" fmla="*/ 3409950 w 3480107"/>
                  <a:gd name="connsiteY5" fmla="*/ 1333509 h 1409792"/>
                  <a:gd name="connsiteX0" fmla="*/ 0 w 3429000"/>
                  <a:gd name="connsiteY0" fmla="*/ 1295409 h 1343034"/>
                  <a:gd name="connsiteX1" fmla="*/ 609600 w 3429000"/>
                  <a:gd name="connsiteY1" fmla="*/ 447684 h 1343034"/>
                  <a:gd name="connsiteX2" fmla="*/ 1628775 w 3429000"/>
                  <a:gd name="connsiteY2" fmla="*/ 9 h 1343034"/>
                  <a:gd name="connsiteX3" fmla="*/ 2667000 w 3429000"/>
                  <a:gd name="connsiteY3" fmla="*/ 400059 h 1343034"/>
                  <a:gd name="connsiteX4" fmla="*/ 3429000 w 3429000"/>
                  <a:gd name="connsiteY4" fmla="*/ 1343034 h 1343034"/>
                  <a:gd name="connsiteX0" fmla="*/ 0 w 3371850"/>
                  <a:gd name="connsiteY0" fmla="*/ 1295409 h 1295409"/>
                  <a:gd name="connsiteX1" fmla="*/ 609600 w 3371850"/>
                  <a:gd name="connsiteY1" fmla="*/ 447684 h 1295409"/>
                  <a:gd name="connsiteX2" fmla="*/ 1628775 w 3371850"/>
                  <a:gd name="connsiteY2" fmla="*/ 9 h 1295409"/>
                  <a:gd name="connsiteX3" fmla="*/ 2667000 w 3371850"/>
                  <a:gd name="connsiteY3" fmla="*/ 400059 h 1295409"/>
                  <a:gd name="connsiteX4" fmla="*/ 3371850 w 3371850"/>
                  <a:gd name="connsiteY4" fmla="*/ 1285884 h 1295409"/>
                  <a:gd name="connsiteX0" fmla="*/ 0 w 3371850"/>
                  <a:gd name="connsiteY0" fmla="*/ 1295409 h 1295409"/>
                  <a:gd name="connsiteX1" fmla="*/ 609600 w 3371850"/>
                  <a:gd name="connsiteY1" fmla="*/ 447684 h 1295409"/>
                  <a:gd name="connsiteX2" fmla="*/ 1628775 w 3371850"/>
                  <a:gd name="connsiteY2" fmla="*/ 9 h 1295409"/>
                  <a:gd name="connsiteX3" fmla="*/ 2667000 w 3371850"/>
                  <a:gd name="connsiteY3" fmla="*/ 400059 h 1295409"/>
                  <a:gd name="connsiteX4" fmla="*/ 3371850 w 3371850"/>
                  <a:gd name="connsiteY4" fmla="*/ 1285884 h 1295409"/>
                  <a:gd name="connsiteX5" fmla="*/ 0 w 3371850"/>
                  <a:gd name="connsiteY5" fmla="*/ 1295409 h 1295409"/>
                  <a:gd name="connsiteX0" fmla="*/ 0 w 3371850"/>
                  <a:gd name="connsiteY0" fmla="*/ 3414522 h 3414522"/>
                  <a:gd name="connsiteX1" fmla="*/ 609600 w 3371850"/>
                  <a:gd name="connsiteY1" fmla="*/ 2566797 h 3414522"/>
                  <a:gd name="connsiteX2" fmla="*/ 1628775 w 3371850"/>
                  <a:gd name="connsiteY2" fmla="*/ 2119122 h 3414522"/>
                  <a:gd name="connsiteX3" fmla="*/ 2667000 w 3371850"/>
                  <a:gd name="connsiteY3" fmla="*/ 2519172 h 3414522"/>
                  <a:gd name="connsiteX4" fmla="*/ 3371850 w 3371850"/>
                  <a:gd name="connsiteY4" fmla="*/ 3404997 h 3414522"/>
                  <a:gd name="connsiteX5" fmla="*/ 11812 w 3371850"/>
                  <a:gd name="connsiteY5" fmla="*/ 0 h 3414522"/>
                  <a:gd name="connsiteX6" fmla="*/ 0 w 3371850"/>
                  <a:gd name="connsiteY6" fmla="*/ 3414522 h 3414522"/>
                  <a:gd name="connsiteX0" fmla="*/ 0 w 3562810"/>
                  <a:gd name="connsiteY0" fmla="*/ 3716456 h 3716456"/>
                  <a:gd name="connsiteX1" fmla="*/ 609600 w 3562810"/>
                  <a:gd name="connsiteY1" fmla="*/ 2868731 h 3716456"/>
                  <a:gd name="connsiteX2" fmla="*/ 1628775 w 3562810"/>
                  <a:gd name="connsiteY2" fmla="*/ 2421056 h 3716456"/>
                  <a:gd name="connsiteX3" fmla="*/ 2667000 w 3562810"/>
                  <a:gd name="connsiteY3" fmla="*/ 2821106 h 3716456"/>
                  <a:gd name="connsiteX4" fmla="*/ 3371850 w 3562810"/>
                  <a:gd name="connsiteY4" fmla="*/ 3706931 h 3716456"/>
                  <a:gd name="connsiteX5" fmla="*/ 3340228 w 3562810"/>
                  <a:gd name="connsiteY5" fmla="*/ 347654 h 3716456"/>
                  <a:gd name="connsiteX6" fmla="*/ 11812 w 3562810"/>
                  <a:gd name="connsiteY6" fmla="*/ 301934 h 3716456"/>
                  <a:gd name="connsiteX7" fmla="*/ 0 w 3562810"/>
                  <a:gd name="connsiteY7" fmla="*/ 3716456 h 3716456"/>
                  <a:gd name="connsiteX0" fmla="*/ 0 w 3371850"/>
                  <a:gd name="connsiteY0" fmla="*/ 3716456 h 3716456"/>
                  <a:gd name="connsiteX1" fmla="*/ 609600 w 3371850"/>
                  <a:gd name="connsiteY1" fmla="*/ 2868731 h 3716456"/>
                  <a:gd name="connsiteX2" fmla="*/ 1628775 w 3371850"/>
                  <a:gd name="connsiteY2" fmla="*/ 2421056 h 3716456"/>
                  <a:gd name="connsiteX3" fmla="*/ 2667000 w 3371850"/>
                  <a:gd name="connsiteY3" fmla="*/ 2821106 h 3716456"/>
                  <a:gd name="connsiteX4" fmla="*/ 3371850 w 3371850"/>
                  <a:gd name="connsiteY4" fmla="*/ 3706931 h 3716456"/>
                  <a:gd name="connsiteX5" fmla="*/ 3340228 w 3371850"/>
                  <a:gd name="connsiteY5" fmla="*/ 347654 h 3716456"/>
                  <a:gd name="connsiteX6" fmla="*/ 11812 w 3371850"/>
                  <a:gd name="connsiteY6" fmla="*/ 301934 h 3716456"/>
                  <a:gd name="connsiteX7" fmla="*/ 0 w 3371850"/>
                  <a:gd name="connsiteY7" fmla="*/ 3716456 h 3716456"/>
                  <a:gd name="connsiteX0" fmla="*/ 0 w 3371850"/>
                  <a:gd name="connsiteY0" fmla="*/ 3414522 h 3414522"/>
                  <a:gd name="connsiteX1" fmla="*/ 609600 w 3371850"/>
                  <a:gd name="connsiteY1" fmla="*/ 2566797 h 3414522"/>
                  <a:gd name="connsiteX2" fmla="*/ 1628775 w 3371850"/>
                  <a:gd name="connsiteY2" fmla="*/ 2119122 h 3414522"/>
                  <a:gd name="connsiteX3" fmla="*/ 2667000 w 3371850"/>
                  <a:gd name="connsiteY3" fmla="*/ 2519172 h 3414522"/>
                  <a:gd name="connsiteX4" fmla="*/ 3371850 w 3371850"/>
                  <a:gd name="connsiteY4" fmla="*/ 3404997 h 3414522"/>
                  <a:gd name="connsiteX5" fmla="*/ 3340228 w 3371850"/>
                  <a:gd name="connsiteY5" fmla="*/ 45720 h 3414522"/>
                  <a:gd name="connsiteX6" fmla="*/ 11812 w 3371850"/>
                  <a:gd name="connsiteY6" fmla="*/ 0 h 3414522"/>
                  <a:gd name="connsiteX7" fmla="*/ 0 w 3371850"/>
                  <a:gd name="connsiteY7" fmla="*/ 3414522 h 3414522"/>
                  <a:gd name="connsiteX0" fmla="*/ 0 w 3371850"/>
                  <a:gd name="connsiteY0" fmla="*/ 3418921 h 3418921"/>
                  <a:gd name="connsiteX1" fmla="*/ 609600 w 3371850"/>
                  <a:gd name="connsiteY1" fmla="*/ 2571196 h 3418921"/>
                  <a:gd name="connsiteX2" fmla="*/ 1628775 w 3371850"/>
                  <a:gd name="connsiteY2" fmla="*/ 2123521 h 3418921"/>
                  <a:gd name="connsiteX3" fmla="*/ 2667000 w 3371850"/>
                  <a:gd name="connsiteY3" fmla="*/ 2523571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09600 w 3371850"/>
                  <a:gd name="connsiteY1" fmla="*/ 2571196 h 3418921"/>
                  <a:gd name="connsiteX2" fmla="*/ 1647063 w 3371850"/>
                  <a:gd name="connsiteY2" fmla="*/ 459313 h 3418921"/>
                  <a:gd name="connsiteX3" fmla="*/ 2667000 w 3371850"/>
                  <a:gd name="connsiteY3" fmla="*/ 2523571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300180 h 3418921"/>
                  <a:gd name="connsiteX2" fmla="*/ 1647063 w 3371850"/>
                  <a:gd name="connsiteY2" fmla="*/ 459313 h 3418921"/>
                  <a:gd name="connsiteX3" fmla="*/ 2667000 w 3371850"/>
                  <a:gd name="connsiteY3" fmla="*/ 2523571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300180 h 3418921"/>
                  <a:gd name="connsiteX2" fmla="*/ 1647063 w 3371850"/>
                  <a:gd name="connsiteY2" fmla="*/ 459313 h 3418921"/>
                  <a:gd name="connsiteX3" fmla="*/ 2639568 w 3371850"/>
                  <a:gd name="connsiteY3" fmla="*/ 1033099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300180 h 3418921"/>
                  <a:gd name="connsiteX2" fmla="*/ 1647063 w 3371850"/>
                  <a:gd name="connsiteY2" fmla="*/ 459313 h 3418921"/>
                  <a:gd name="connsiteX3" fmla="*/ 2639568 w 3371850"/>
                  <a:gd name="connsiteY3" fmla="*/ 1033099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300180 h 3418921"/>
                  <a:gd name="connsiteX2" fmla="*/ 1647063 w 3371850"/>
                  <a:gd name="connsiteY2" fmla="*/ 459313 h 3418921"/>
                  <a:gd name="connsiteX3" fmla="*/ 2639568 w 3371850"/>
                  <a:gd name="connsiteY3" fmla="*/ 1033099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300180 h 3418921"/>
                  <a:gd name="connsiteX2" fmla="*/ 1647063 w 3371850"/>
                  <a:gd name="connsiteY2" fmla="*/ 459313 h 3418921"/>
                  <a:gd name="connsiteX3" fmla="*/ 2639568 w 3371850"/>
                  <a:gd name="connsiteY3" fmla="*/ 1033099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007572 h 3418921"/>
                  <a:gd name="connsiteX2" fmla="*/ 1647063 w 3371850"/>
                  <a:gd name="connsiteY2" fmla="*/ 459313 h 3418921"/>
                  <a:gd name="connsiteX3" fmla="*/ 2639568 w 3371850"/>
                  <a:gd name="connsiteY3" fmla="*/ 1033099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007572 h 3418921"/>
                  <a:gd name="connsiteX2" fmla="*/ 1647063 w 3371850"/>
                  <a:gd name="connsiteY2" fmla="*/ 459313 h 3418921"/>
                  <a:gd name="connsiteX3" fmla="*/ 2639568 w 3371850"/>
                  <a:gd name="connsiteY3" fmla="*/ 1033099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044148 h 3418921"/>
                  <a:gd name="connsiteX2" fmla="*/ 1647063 w 3371850"/>
                  <a:gd name="connsiteY2" fmla="*/ 459313 h 3418921"/>
                  <a:gd name="connsiteX3" fmla="*/ 2639568 w 3371850"/>
                  <a:gd name="connsiteY3" fmla="*/ 1033099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044148 h 3418921"/>
                  <a:gd name="connsiteX2" fmla="*/ 1647063 w 3371850"/>
                  <a:gd name="connsiteY2" fmla="*/ 459313 h 3418921"/>
                  <a:gd name="connsiteX3" fmla="*/ 2694432 w 3371850"/>
                  <a:gd name="connsiteY3" fmla="*/ 1023955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 name="connsiteX0" fmla="*/ 0 w 3371850"/>
                  <a:gd name="connsiteY0" fmla="*/ 3418921 h 3418921"/>
                  <a:gd name="connsiteX1" fmla="*/ 618744 w 3371850"/>
                  <a:gd name="connsiteY1" fmla="*/ 1044148 h 3418921"/>
                  <a:gd name="connsiteX2" fmla="*/ 1647063 w 3371850"/>
                  <a:gd name="connsiteY2" fmla="*/ 459313 h 3418921"/>
                  <a:gd name="connsiteX3" fmla="*/ 2712720 w 3371850"/>
                  <a:gd name="connsiteY3" fmla="*/ 1023955 h 3418921"/>
                  <a:gd name="connsiteX4" fmla="*/ 3371850 w 3371850"/>
                  <a:gd name="connsiteY4" fmla="*/ 3409396 h 3418921"/>
                  <a:gd name="connsiteX5" fmla="*/ 3340228 w 3371850"/>
                  <a:gd name="connsiteY5" fmla="*/ 4399 h 3418921"/>
                  <a:gd name="connsiteX6" fmla="*/ 11812 w 3371850"/>
                  <a:gd name="connsiteY6" fmla="*/ 4399 h 3418921"/>
                  <a:gd name="connsiteX7" fmla="*/ 0 w 3371850"/>
                  <a:gd name="connsiteY7" fmla="*/ 3418921 h 341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1850" h="3418921">
                    <a:moveTo>
                      <a:pt x="0" y="3418921"/>
                    </a:moveTo>
                    <a:cubicBezTo>
                      <a:pt x="109538" y="3282396"/>
                      <a:pt x="344233" y="1537416"/>
                      <a:pt x="618744" y="1044148"/>
                    </a:cubicBezTo>
                    <a:cubicBezTo>
                      <a:pt x="893255" y="550880"/>
                      <a:pt x="1298067" y="462678"/>
                      <a:pt x="1647063" y="459313"/>
                    </a:cubicBezTo>
                    <a:cubicBezTo>
                      <a:pt x="1996059" y="455948"/>
                      <a:pt x="2435733" y="610189"/>
                      <a:pt x="2712720" y="1023955"/>
                    </a:cubicBezTo>
                    <a:cubicBezTo>
                      <a:pt x="2989707" y="1437721"/>
                      <a:pt x="3248025" y="3253821"/>
                      <a:pt x="3371850" y="3409396"/>
                    </a:cubicBezTo>
                    <a:lnTo>
                      <a:pt x="3340228" y="4399"/>
                    </a:lnTo>
                    <a:cubicBezTo>
                      <a:pt x="2230756" y="-10841"/>
                      <a:pt x="1121284" y="19639"/>
                      <a:pt x="11812" y="4399"/>
                    </a:cubicBezTo>
                    <a:cubicBezTo>
                      <a:pt x="7875" y="1142573"/>
                      <a:pt x="3937" y="2280747"/>
                      <a:pt x="0" y="3418921"/>
                    </a:cubicBezTo>
                    <a:close/>
                  </a:path>
                </a:pathLst>
              </a:custGeom>
              <a:noFill/>
              <a:ln w="19050">
                <a:solidFill>
                  <a:srgbClr val="FF0000"/>
                </a:solidFill>
                <a:prstDash val="dashDot"/>
              </a:ln>
              <a:effectLst>
                <a:glow rad="63500">
                  <a:schemeClr val="bg1">
                    <a:alpha val="7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4"/>
              <p:cNvSpPr/>
              <p:nvPr/>
            </p:nvSpPr>
            <p:spPr>
              <a:xfrm>
                <a:off x="5038947" y="3359613"/>
                <a:ext cx="1733550" cy="1314285"/>
              </a:xfrm>
              <a:custGeom>
                <a:avLst/>
                <a:gdLst>
                  <a:gd name="connsiteX0" fmla="*/ 0 w 3593374"/>
                  <a:gd name="connsiteY0" fmla="*/ 1438339 h 1628944"/>
                  <a:gd name="connsiteX1" fmla="*/ 1657350 w 3593374"/>
                  <a:gd name="connsiteY1" fmla="*/ 64 h 1628944"/>
                  <a:gd name="connsiteX2" fmla="*/ 3429000 w 3593374"/>
                  <a:gd name="connsiteY2" fmla="*/ 1485964 h 1628944"/>
                  <a:gd name="connsiteX3" fmla="*/ 3409950 w 3593374"/>
                  <a:gd name="connsiteY3" fmla="*/ 1485964 h 1628944"/>
                  <a:gd name="connsiteX0" fmla="*/ 0 w 3593374"/>
                  <a:gd name="connsiteY0" fmla="*/ 1465577 h 1656182"/>
                  <a:gd name="connsiteX1" fmla="*/ 609600 w 3593374"/>
                  <a:gd name="connsiteY1" fmla="*/ 617852 h 1656182"/>
                  <a:gd name="connsiteX2" fmla="*/ 1657350 w 3593374"/>
                  <a:gd name="connsiteY2" fmla="*/ 27302 h 1656182"/>
                  <a:gd name="connsiteX3" fmla="*/ 3429000 w 3593374"/>
                  <a:gd name="connsiteY3" fmla="*/ 1513202 h 1656182"/>
                  <a:gd name="connsiteX4" fmla="*/ 3409950 w 3593374"/>
                  <a:gd name="connsiteY4" fmla="*/ 1513202 h 1656182"/>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480809"/>
                  <a:gd name="connsiteY0" fmla="*/ 1438298 h 1550567"/>
                  <a:gd name="connsiteX1" fmla="*/ 609600 w 3480809"/>
                  <a:gd name="connsiteY1" fmla="*/ 590573 h 1550567"/>
                  <a:gd name="connsiteX2" fmla="*/ 1657350 w 3480809"/>
                  <a:gd name="connsiteY2" fmla="*/ 23 h 1550567"/>
                  <a:gd name="connsiteX3" fmla="*/ 2657475 w 3480809"/>
                  <a:gd name="connsiteY3" fmla="*/ 571523 h 1550567"/>
                  <a:gd name="connsiteX4" fmla="*/ 3429000 w 3480809"/>
                  <a:gd name="connsiteY4" fmla="*/ 1485923 h 1550567"/>
                  <a:gd name="connsiteX5" fmla="*/ 3409950 w 3480809"/>
                  <a:gd name="connsiteY5" fmla="*/ 1476398 h 1550567"/>
                  <a:gd name="connsiteX6" fmla="*/ 3409950 w 3480809"/>
                  <a:gd name="connsiteY6" fmla="*/ 1485923 h 1550567"/>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285604 h 1399987"/>
                  <a:gd name="connsiteX1" fmla="*/ 609600 w 3480107"/>
                  <a:gd name="connsiteY1" fmla="*/ 437879 h 1399987"/>
                  <a:gd name="connsiteX2" fmla="*/ 1657350 w 3480107"/>
                  <a:gd name="connsiteY2" fmla="*/ 301 h 1399987"/>
                  <a:gd name="connsiteX3" fmla="*/ 2667000 w 3480107"/>
                  <a:gd name="connsiteY3" fmla="*/ 390254 h 1399987"/>
                  <a:gd name="connsiteX4" fmla="*/ 3429000 w 3480107"/>
                  <a:gd name="connsiteY4" fmla="*/ 1333229 h 1399987"/>
                  <a:gd name="connsiteX5" fmla="*/ 3409950 w 3480107"/>
                  <a:gd name="connsiteY5" fmla="*/ 1323704 h 1399987"/>
                  <a:gd name="connsiteX6" fmla="*/ 3409950 w 3480107"/>
                  <a:gd name="connsiteY6" fmla="*/ 1333229 h 1399987"/>
                  <a:gd name="connsiteX0" fmla="*/ 0 w 3480107"/>
                  <a:gd name="connsiteY0" fmla="*/ 2460161 h 2574544"/>
                  <a:gd name="connsiteX1" fmla="*/ 609600 w 3480107"/>
                  <a:gd name="connsiteY1" fmla="*/ 1612436 h 2574544"/>
                  <a:gd name="connsiteX2" fmla="*/ 1638994 w 3480107"/>
                  <a:gd name="connsiteY2" fmla="*/ 36 h 2574544"/>
                  <a:gd name="connsiteX3" fmla="*/ 2667000 w 3480107"/>
                  <a:gd name="connsiteY3" fmla="*/ 1564811 h 2574544"/>
                  <a:gd name="connsiteX4" fmla="*/ 3429000 w 3480107"/>
                  <a:gd name="connsiteY4" fmla="*/ 2507786 h 2574544"/>
                  <a:gd name="connsiteX5" fmla="*/ 3409950 w 3480107"/>
                  <a:gd name="connsiteY5" fmla="*/ 2498261 h 2574544"/>
                  <a:gd name="connsiteX6" fmla="*/ 3409950 w 3480107"/>
                  <a:gd name="connsiteY6" fmla="*/ 2507786 h 2574544"/>
                  <a:gd name="connsiteX0" fmla="*/ 0 w 3480107"/>
                  <a:gd name="connsiteY0" fmla="*/ 2479473 h 2593856"/>
                  <a:gd name="connsiteX1" fmla="*/ 609600 w 3480107"/>
                  <a:gd name="connsiteY1" fmla="*/ 824059 h 2593856"/>
                  <a:gd name="connsiteX2" fmla="*/ 1638994 w 3480107"/>
                  <a:gd name="connsiteY2" fmla="*/ 19348 h 2593856"/>
                  <a:gd name="connsiteX3" fmla="*/ 2667000 w 3480107"/>
                  <a:gd name="connsiteY3" fmla="*/ 1584123 h 2593856"/>
                  <a:gd name="connsiteX4" fmla="*/ 3429000 w 3480107"/>
                  <a:gd name="connsiteY4" fmla="*/ 2527098 h 2593856"/>
                  <a:gd name="connsiteX5" fmla="*/ 3409950 w 3480107"/>
                  <a:gd name="connsiteY5" fmla="*/ 2517573 h 2593856"/>
                  <a:gd name="connsiteX6" fmla="*/ 3409950 w 3480107"/>
                  <a:gd name="connsiteY6" fmla="*/ 2527098 h 2593856"/>
                  <a:gd name="connsiteX0" fmla="*/ 0 w 3480107"/>
                  <a:gd name="connsiteY0" fmla="*/ 2460161 h 2628897"/>
                  <a:gd name="connsiteX1" fmla="*/ 609600 w 3480107"/>
                  <a:gd name="connsiteY1" fmla="*/ 804747 h 2628897"/>
                  <a:gd name="connsiteX2" fmla="*/ 1638994 w 3480107"/>
                  <a:gd name="connsiteY2" fmla="*/ 36 h 2628897"/>
                  <a:gd name="connsiteX3" fmla="*/ 2667000 w 3480107"/>
                  <a:gd name="connsiteY3" fmla="*/ 830548 h 2628897"/>
                  <a:gd name="connsiteX4" fmla="*/ 3429000 w 3480107"/>
                  <a:gd name="connsiteY4" fmla="*/ 2507786 h 2628897"/>
                  <a:gd name="connsiteX5" fmla="*/ 3409950 w 3480107"/>
                  <a:gd name="connsiteY5" fmla="*/ 2498261 h 2628897"/>
                  <a:gd name="connsiteX6" fmla="*/ 3409950 w 3480107"/>
                  <a:gd name="connsiteY6" fmla="*/ 2507786 h 2628897"/>
                  <a:gd name="connsiteX0" fmla="*/ 0 w 3480107"/>
                  <a:gd name="connsiteY0" fmla="*/ 2460161 h 2628897"/>
                  <a:gd name="connsiteX1" fmla="*/ 609600 w 3480107"/>
                  <a:gd name="connsiteY1" fmla="*/ 804747 h 2628897"/>
                  <a:gd name="connsiteX2" fmla="*/ 1638994 w 3480107"/>
                  <a:gd name="connsiteY2" fmla="*/ 36 h 2628897"/>
                  <a:gd name="connsiteX3" fmla="*/ 2667000 w 3480107"/>
                  <a:gd name="connsiteY3" fmla="*/ 830548 h 2628897"/>
                  <a:gd name="connsiteX4" fmla="*/ 3429000 w 3480107"/>
                  <a:gd name="connsiteY4" fmla="*/ 2507786 h 2628897"/>
                  <a:gd name="connsiteX5" fmla="*/ 3409950 w 3480107"/>
                  <a:gd name="connsiteY5" fmla="*/ 2498261 h 2628897"/>
                  <a:gd name="connsiteX6" fmla="*/ 3409950 w 3480107"/>
                  <a:gd name="connsiteY6" fmla="*/ 2507786 h 2628897"/>
                  <a:gd name="connsiteX0" fmla="*/ 0 w 3480107"/>
                  <a:gd name="connsiteY0" fmla="*/ 2460161 h 2628897"/>
                  <a:gd name="connsiteX1" fmla="*/ 609600 w 3480107"/>
                  <a:gd name="connsiteY1" fmla="*/ 804747 h 2628897"/>
                  <a:gd name="connsiteX2" fmla="*/ 1638994 w 3480107"/>
                  <a:gd name="connsiteY2" fmla="*/ 36 h 2628897"/>
                  <a:gd name="connsiteX3" fmla="*/ 2667000 w 3480107"/>
                  <a:gd name="connsiteY3" fmla="*/ 830548 h 2628897"/>
                  <a:gd name="connsiteX4" fmla="*/ 3429000 w 3480107"/>
                  <a:gd name="connsiteY4" fmla="*/ 2507786 h 2628897"/>
                  <a:gd name="connsiteX5" fmla="*/ 3409950 w 3480107"/>
                  <a:gd name="connsiteY5" fmla="*/ 2498261 h 2628897"/>
                  <a:gd name="connsiteX6" fmla="*/ 3409950 w 3480107"/>
                  <a:gd name="connsiteY6" fmla="*/ 2507786 h 2628897"/>
                  <a:gd name="connsiteX0" fmla="*/ 0 w 3480107"/>
                  <a:gd name="connsiteY0" fmla="*/ 2460741 h 2638993"/>
                  <a:gd name="connsiteX1" fmla="*/ 609600 w 3480107"/>
                  <a:gd name="connsiteY1" fmla="*/ 805327 h 2638993"/>
                  <a:gd name="connsiteX2" fmla="*/ 1638994 w 3480107"/>
                  <a:gd name="connsiteY2" fmla="*/ 616 h 2638993"/>
                  <a:gd name="connsiteX3" fmla="*/ 2667000 w 3480107"/>
                  <a:gd name="connsiteY3" fmla="*/ 702631 h 2638993"/>
                  <a:gd name="connsiteX4" fmla="*/ 3429000 w 3480107"/>
                  <a:gd name="connsiteY4" fmla="*/ 2508366 h 2638993"/>
                  <a:gd name="connsiteX5" fmla="*/ 3409950 w 3480107"/>
                  <a:gd name="connsiteY5" fmla="*/ 2498841 h 2638993"/>
                  <a:gd name="connsiteX6" fmla="*/ 3409950 w 3480107"/>
                  <a:gd name="connsiteY6" fmla="*/ 2508366 h 2638993"/>
                  <a:gd name="connsiteX0" fmla="*/ 0 w 3480107"/>
                  <a:gd name="connsiteY0" fmla="*/ 2460177 h 2638429"/>
                  <a:gd name="connsiteX1" fmla="*/ 591244 w 3480107"/>
                  <a:gd name="connsiteY1" fmla="*/ 676267 h 2638429"/>
                  <a:gd name="connsiteX2" fmla="*/ 1638994 w 3480107"/>
                  <a:gd name="connsiteY2" fmla="*/ 52 h 2638429"/>
                  <a:gd name="connsiteX3" fmla="*/ 2667000 w 3480107"/>
                  <a:gd name="connsiteY3" fmla="*/ 702067 h 2638429"/>
                  <a:gd name="connsiteX4" fmla="*/ 3429000 w 3480107"/>
                  <a:gd name="connsiteY4" fmla="*/ 2507802 h 2638429"/>
                  <a:gd name="connsiteX5" fmla="*/ 3409950 w 3480107"/>
                  <a:gd name="connsiteY5" fmla="*/ 2498277 h 2638429"/>
                  <a:gd name="connsiteX6" fmla="*/ 3409950 w 3480107"/>
                  <a:gd name="connsiteY6" fmla="*/ 2507802 h 26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107" h="2638429">
                    <a:moveTo>
                      <a:pt x="0" y="2460177"/>
                    </a:moveTo>
                    <a:cubicBezTo>
                      <a:pt x="109538" y="2323652"/>
                      <a:pt x="318078" y="1086288"/>
                      <a:pt x="591244" y="676267"/>
                    </a:cubicBezTo>
                    <a:cubicBezTo>
                      <a:pt x="864410" y="266246"/>
                      <a:pt x="1293035" y="-4248"/>
                      <a:pt x="1638994" y="52"/>
                    </a:cubicBezTo>
                    <a:cubicBezTo>
                      <a:pt x="1984953" y="4352"/>
                      <a:pt x="2445151" y="324535"/>
                      <a:pt x="2667000" y="702067"/>
                    </a:cubicBezTo>
                    <a:cubicBezTo>
                      <a:pt x="2888849" y="1079599"/>
                      <a:pt x="3305175" y="2208434"/>
                      <a:pt x="3429000" y="2507802"/>
                    </a:cubicBezTo>
                    <a:cubicBezTo>
                      <a:pt x="3552825" y="2807170"/>
                      <a:pt x="3413125" y="2498277"/>
                      <a:pt x="3409950" y="2498277"/>
                    </a:cubicBezTo>
                    <a:cubicBezTo>
                      <a:pt x="3406775" y="2498277"/>
                      <a:pt x="3427412" y="2523677"/>
                      <a:pt x="3409950" y="2507802"/>
                    </a:cubicBezTo>
                  </a:path>
                </a:pathLst>
              </a:custGeom>
              <a:noFill/>
              <a:ln w="19050">
                <a:solidFill>
                  <a:srgbClr val="FF0000"/>
                </a:solidFill>
                <a:prstDash val="dashDot"/>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5"/>
              <p:cNvSpPr/>
              <p:nvPr/>
            </p:nvSpPr>
            <p:spPr>
              <a:xfrm>
                <a:off x="7313718" y="4342219"/>
                <a:ext cx="660686" cy="265783"/>
              </a:xfrm>
              <a:custGeom>
                <a:avLst/>
                <a:gdLst>
                  <a:gd name="connsiteX0" fmla="*/ 0 w 3593374"/>
                  <a:gd name="connsiteY0" fmla="*/ 1438339 h 1628944"/>
                  <a:gd name="connsiteX1" fmla="*/ 1657350 w 3593374"/>
                  <a:gd name="connsiteY1" fmla="*/ 64 h 1628944"/>
                  <a:gd name="connsiteX2" fmla="*/ 3429000 w 3593374"/>
                  <a:gd name="connsiteY2" fmla="*/ 1485964 h 1628944"/>
                  <a:gd name="connsiteX3" fmla="*/ 3409950 w 3593374"/>
                  <a:gd name="connsiteY3" fmla="*/ 1485964 h 1628944"/>
                  <a:gd name="connsiteX0" fmla="*/ 0 w 3593374"/>
                  <a:gd name="connsiteY0" fmla="*/ 1465577 h 1656182"/>
                  <a:gd name="connsiteX1" fmla="*/ 609600 w 3593374"/>
                  <a:gd name="connsiteY1" fmla="*/ 617852 h 1656182"/>
                  <a:gd name="connsiteX2" fmla="*/ 1657350 w 3593374"/>
                  <a:gd name="connsiteY2" fmla="*/ 27302 h 1656182"/>
                  <a:gd name="connsiteX3" fmla="*/ 3429000 w 3593374"/>
                  <a:gd name="connsiteY3" fmla="*/ 1513202 h 1656182"/>
                  <a:gd name="connsiteX4" fmla="*/ 3409950 w 3593374"/>
                  <a:gd name="connsiteY4" fmla="*/ 1513202 h 1656182"/>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480809"/>
                  <a:gd name="connsiteY0" fmla="*/ 1438298 h 1550567"/>
                  <a:gd name="connsiteX1" fmla="*/ 609600 w 3480809"/>
                  <a:gd name="connsiteY1" fmla="*/ 590573 h 1550567"/>
                  <a:gd name="connsiteX2" fmla="*/ 1657350 w 3480809"/>
                  <a:gd name="connsiteY2" fmla="*/ 23 h 1550567"/>
                  <a:gd name="connsiteX3" fmla="*/ 2657475 w 3480809"/>
                  <a:gd name="connsiteY3" fmla="*/ 571523 h 1550567"/>
                  <a:gd name="connsiteX4" fmla="*/ 3429000 w 3480809"/>
                  <a:gd name="connsiteY4" fmla="*/ 1485923 h 1550567"/>
                  <a:gd name="connsiteX5" fmla="*/ 3409950 w 3480809"/>
                  <a:gd name="connsiteY5" fmla="*/ 1476398 h 1550567"/>
                  <a:gd name="connsiteX6" fmla="*/ 3409950 w 3480809"/>
                  <a:gd name="connsiteY6" fmla="*/ 1485923 h 1550567"/>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285604 h 1399987"/>
                  <a:gd name="connsiteX1" fmla="*/ 609600 w 3480107"/>
                  <a:gd name="connsiteY1" fmla="*/ 437879 h 1399987"/>
                  <a:gd name="connsiteX2" fmla="*/ 1657350 w 3480107"/>
                  <a:gd name="connsiteY2" fmla="*/ 301 h 1399987"/>
                  <a:gd name="connsiteX3" fmla="*/ 2667000 w 3480107"/>
                  <a:gd name="connsiteY3" fmla="*/ 390254 h 1399987"/>
                  <a:gd name="connsiteX4" fmla="*/ 3429000 w 3480107"/>
                  <a:gd name="connsiteY4" fmla="*/ 1333229 h 1399987"/>
                  <a:gd name="connsiteX5" fmla="*/ 3409950 w 3480107"/>
                  <a:gd name="connsiteY5" fmla="*/ 1323704 h 1399987"/>
                  <a:gd name="connsiteX6" fmla="*/ 3409950 w 3480107"/>
                  <a:gd name="connsiteY6" fmla="*/ 1333229 h 1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107" h="1399987">
                    <a:moveTo>
                      <a:pt x="0" y="1285604"/>
                    </a:moveTo>
                    <a:cubicBezTo>
                      <a:pt x="109538" y="1149079"/>
                      <a:pt x="333375" y="652096"/>
                      <a:pt x="609600" y="437879"/>
                    </a:cubicBezTo>
                    <a:cubicBezTo>
                      <a:pt x="885825" y="223662"/>
                      <a:pt x="1314450" y="8238"/>
                      <a:pt x="1657350" y="301"/>
                    </a:cubicBezTo>
                    <a:cubicBezTo>
                      <a:pt x="2000250" y="-7636"/>
                      <a:pt x="2371725" y="142604"/>
                      <a:pt x="2667000" y="390254"/>
                    </a:cubicBezTo>
                    <a:cubicBezTo>
                      <a:pt x="2962275" y="676004"/>
                      <a:pt x="3305175" y="1177654"/>
                      <a:pt x="3429000" y="1333229"/>
                    </a:cubicBezTo>
                    <a:cubicBezTo>
                      <a:pt x="3552825" y="1488804"/>
                      <a:pt x="3413125" y="1323704"/>
                      <a:pt x="3409950" y="1323704"/>
                    </a:cubicBezTo>
                    <a:cubicBezTo>
                      <a:pt x="3406775" y="1323704"/>
                      <a:pt x="3427412" y="1349104"/>
                      <a:pt x="3409950" y="1333229"/>
                    </a:cubicBezTo>
                  </a:path>
                </a:pathLst>
              </a:custGeom>
              <a:noFill/>
              <a:ln w="19050">
                <a:solidFill>
                  <a:srgbClr val="FF0000"/>
                </a:solidFill>
                <a:prstDash val="dashDot"/>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2"/>
              <p:cNvCxnSpPr/>
              <p:nvPr/>
            </p:nvCxnSpPr>
            <p:spPr>
              <a:xfrm>
                <a:off x="1274495" y="5183996"/>
                <a:ext cx="3291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0251" y="1398292"/>
                <a:ext cx="3481107" cy="1289366"/>
              </a:xfrm>
              <a:prstGeom prst="rect">
                <a:avLst/>
              </a:prstGeom>
              <a:noFill/>
              <a:effectLst>
                <a:glow rad="101600">
                  <a:schemeClr val="accent3">
                    <a:satMod val="175000"/>
                    <a:alpha val="40000"/>
                  </a:schemeClr>
                </a:glow>
              </a:effectLst>
            </p:spPr>
            <p:txBody>
              <a:bodyPr wrap="none" rtlCol="0">
                <a:spAutoFit/>
              </a:bodyPr>
              <a:lstStyle/>
              <a:p>
                <a:pPr algn="ctr"/>
                <a:r>
                  <a:rPr lang="en-US" sz="1200" b="1" dirty="0" smtClean="0">
                    <a:solidFill>
                      <a:srgbClr val="FF0000"/>
                    </a:solidFill>
                    <a:effectLst>
                      <a:glow rad="228600">
                        <a:schemeClr val="bg1">
                          <a:alpha val="77000"/>
                        </a:schemeClr>
                      </a:glow>
                    </a:effectLst>
                  </a:rPr>
                  <a:t>ACCUMULATION</a:t>
                </a:r>
              </a:p>
              <a:p>
                <a:pPr algn="r"/>
                <a:r>
                  <a:rPr lang="en-US" sz="1200" b="1" dirty="0" smtClean="0">
                    <a:solidFill>
                      <a:srgbClr val="FF0000"/>
                    </a:solidFill>
                    <a:effectLst>
                      <a:glow rad="228600">
                        <a:schemeClr val="bg1">
                          <a:alpha val="77000"/>
                        </a:schemeClr>
                      </a:glow>
                    </a:effectLst>
                  </a:rPr>
                  <a:t>REGION</a:t>
                </a:r>
                <a:endParaRPr lang="en-US" sz="1200" b="1" dirty="0">
                  <a:solidFill>
                    <a:srgbClr val="FF0000"/>
                  </a:solidFill>
                  <a:effectLst>
                    <a:glow rad="228600">
                      <a:schemeClr val="bg1">
                        <a:alpha val="77000"/>
                      </a:schemeClr>
                    </a:glow>
                  </a:effectLst>
                </a:endParaRPr>
              </a:p>
            </p:txBody>
          </p:sp>
          <p:sp>
            <p:nvSpPr>
              <p:cNvPr id="18" name="TextBox 14"/>
              <p:cNvSpPr txBox="1"/>
              <p:nvPr/>
            </p:nvSpPr>
            <p:spPr>
              <a:xfrm>
                <a:off x="1470534" y="4797187"/>
                <a:ext cx="1755865" cy="7736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smtClean="0">
                    <a:solidFill>
                      <a:schemeClr val="bg1"/>
                    </a:solidFill>
                    <a:effectLst>
                      <a:glow rad="101600">
                        <a:schemeClr val="tx1">
                          <a:alpha val="60000"/>
                        </a:schemeClr>
                      </a:glow>
                    </a:effectLst>
                    <a:latin typeface="Arial" panose="020B0604020202020204" pitchFamily="34" charset="0"/>
                    <a:cs typeface="Arial" panose="020B0604020202020204" pitchFamily="34" charset="0"/>
                  </a:rPr>
                  <a:t>50 </a:t>
                </a:r>
                <a:r>
                  <a:rPr lang="el-GR" sz="1200" b="1" dirty="0" smtClean="0">
                    <a:solidFill>
                      <a:schemeClr val="bg1"/>
                    </a:solidFill>
                    <a:effectLst>
                      <a:glow rad="101600">
                        <a:schemeClr val="tx1">
                          <a:alpha val="60000"/>
                        </a:schemeClr>
                      </a:glow>
                    </a:effectLst>
                    <a:latin typeface="Arial" panose="020B0604020202020204" pitchFamily="34" charset="0"/>
                    <a:cs typeface="Arial" panose="020B0604020202020204" pitchFamily="34" charset="0"/>
                  </a:rPr>
                  <a:t>μ</a:t>
                </a:r>
                <a:r>
                  <a:rPr lang="en-US" sz="1200" b="1" dirty="0" smtClean="0">
                    <a:solidFill>
                      <a:schemeClr val="bg1"/>
                    </a:solidFill>
                    <a:effectLst>
                      <a:glow rad="101600">
                        <a:schemeClr val="tx1">
                          <a:alpha val="60000"/>
                        </a:schemeClr>
                      </a:glow>
                    </a:effectLst>
                    <a:latin typeface="Arial" panose="020B0604020202020204" pitchFamily="34" charset="0"/>
                    <a:cs typeface="Arial" panose="020B0604020202020204" pitchFamily="34" charset="0"/>
                  </a:rPr>
                  <a:t>m</a:t>
                </a:r>
                <a:endParaRPr lang="en-US" sz="1200" b="1" dirty="0">
                  <a:solidFill>
                    <a:schemeClr val="bg1"/>
                  </a:solidFill>
                  <a:effectLst>
                    <a:glow rad="101600">
                      <a:schemeClr val="tx1">
                        <a:alpha val="60000"/>
                      </a:schemeClr>
                    </a:glow>
                  </a:effectLst>
                  <a:latin typeface="Arial" panose="020B0604020202020204" pitchFamily="34" charset="0"/>
                  <a:cs typeface="Arial" panose="020B0604020202020204" pitchFamily="34" charset="0"/>
                </a:endParaRPr>
              </a:p>
            </p:txBody>
          </p:sp>
          <p:sp>
            <p:nvSpPr>
              <p:cNvPr id="19" name="Freeform 19"/>
              <p:cNvSpPr/>
              <p:nvPr/>
            </p:nvSpPr>
            <p:spPr>
              <a:xfrm>
                <a:off x="5013159" y="1187414"/>
                <a:ext cx="1695054" cy="3414522"/>
              </a:xfrm>
              <a:custGeom>
                <a:avLst/>
                <a:gdLst>
                  <a:gd name="connsiteX0" fmla="*/ 0 w 3593374"/>
                  <a:gd name="connsiteY0" fmla="*/ 1438339 h 1628944"/>
                  <a:gd name="connsiteX1" fmla="*/ 1657350 w 3593374"/>
                  <a:gd name="connsiteY1" fmla="*/ 64 h 1628944"/>
                  <a:gd name="connsiteX2" fmla="*/ 3429000 w 3593374"/>
                  <a:gd name="connsiteY2" fmla="*/ 1485964 h 1628944"/>
                  <a:gd name="connsiteX3" fmla="*/ 3409950 w 3593374"/>
                  <a:gd name="connsiteY3" fmla="*/ 1485964 h 1628944"/>
                  <a:gd name="connsiteX0" fmla="*/ 0 w 3593374"/>
                  <a:gd name="connsiteY0" fmla="*/ 1465577 h 1656182"/>
                  <a:gd name="connsiteX1" fmla="*/ 609600 w 3593374"/>
                  <a:gd name="connsiteY1" fmla="*/ 617852 h 1656182"/>
                  <a:gd name="connsiteX2" fmla="*/ 1657350 w 3593374"/>
                  <a:gd name="connsiteY2" fmla="*/ 27302 h 1656182"/>
                  <a:gd name="connsiteX3" fmla="*/ 3429000 w 3593374"/>
                  <a:gd name="connsiteY3" fmla="*/ 1513202 h 1656182"/>
                  <a:gd name="connsiteX4" fmla="*/ 3409950 w 3593374"/>
                  <a:gd name="connsiteY4" fmla="*/ 1513202 h 1656182"/>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480809"/>
                  <a:gd name="connsiteY0" fmla="*/ 1438298 h 1550567"/>
                  <a:gd name="connsiteX1" fmla="*/ 609600 w 3480809"/>
                  <a:gd name="connsiteY1" fmla="*/ 590573 h 1550567"/>
                  <a:gd name="connsiteX2" fmla="*/ 1657350 w 3480809"/>
                  <a:gd name="connsiteY2" fmla="*/ 23 h 1550567"/>
                  <a:gd name="connsiteX3" fmla="*/ 2657475 w 3480809"/>
                  <a:gd name="connsiteY3" fmla="*/ 571523 h 1550567"/>
                  <a:gd name="connsiteX4" fmla="*/ 3429000 w 3480809"/>
                  <a:gd name="connsiteY4" fmla="*/ 1485923 h 1550567"/>
                  <a:gd name="connsiteX5" fmla="*/ 3409950 w 3480809"/>
                  <a:gd name="connsiteY5" fmla="*/ 1476398 h 1550567"/>
                  <a:gd name="connsiteX6" fmla="*/ 3409950 w 3480809"/>
                  <a:gd name="connsiteY6" fmla="*/ 1485923 h 1550567"/>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46003 h 1560386"/>
                  <a:gd name="connsiteX1" fmla="*/ 609600 w 3480107"/>
                  <a:gd name="connsiteY1" fmla="*/ 598278 h 1560386"/>
                  <a:gd name="connsiteX2" fmla="*/ 1657350 w 3480107"/>
                  <a:gd name="connsiteY2" fmla="*/ 7728 h 1560386"/>
                  <a:gd name="connsiteX3" fmla="*/ 2667000 w 3480107"/>
                  <a:gd name="connsiteY3" fmla="*/ 550653 h 1560386"/>
                  <a:gd name="connsiteX4" fmla="*/ 3429000 w 3480107"/>
                  <a:gd name="connsiteY4" fmla="*/ 1493628 h 1560386"/>
                  <a:gd name="connsiteX5" fmla="*/ 3409950 w 3480107"/>
                  <a:gd name="connsiteY5" fmla="*/ 1484103 h 1560386"/>
                  <a:gd name="connsiteX6" fmla="*/ 3409950 w 3480107"/>
                  <a:gd name="connsiteY6" fmla="*/ 1493628 h 1560386"/>
                  <a:gd name="connsiteX0" fmla="*/ 0 w 3480107"/>
                  <a:gd name="connsiteY0" fmla="*/ 1438976 h 1553359"/>
                  <a:gd name="connsiteX1" fmla="*/ 609600 w 3480107"/>
                  <a:gd name="connsiteY1" fmla="*/ 591251 h 1553359"/>
                  <a:gd name="connsiteX2" fmla="*/ 1657350 w 3480107"/>
                  <a:gd name="connsiteY2" fmla="*/ 701 h 1553359"/>
                  <a:gd name="connsiteX3" fmla="*/ 2667000 w 3480107"/>
                  <a:gd name="connsiteY3" fmla="*/ 543626 h 1553359"/>
                  <a:gd name="connsiteX4" fmla="*/ 3429000 w 3480107"/>
                  <a:gd name="connsiteY4" fmla="*/ 1486601 h 1553359"/>
                  <a:gd name="connsiteX5" fmla="*/ 3409950 w 3480107"/>
                  <a:gd name="connsiteY5" fmla="*/ 1477076 h 1553359"/>
                  <a:gd name="connsiteX6" fmla="*/ 3409950 w 3480107"/>
                  <a:gd name="connsiteY6" fmla="*/ 1486601 h 1553359"/>
                  <a:gd name="connsiteX0" fmla="*/ 0 w 3480107"/>
                  <a:gd name="connsiteY0" fmla="*/ 1372478 h 1486861"/>
                  <a:gd name="connsiteX1" fmla="*/ 609600 w 3480107"/>
                  <a:gd name="connsiteY1" fmla="*/ 524753 h 1486861"/>
                  <a:gd name="connsiteX2" fmla="*/ 1628775 w 3480107"/>
                  <a:gd name="connsiteY2" fmla="*/ 878 h 1486861"/>
                  <a:gd name="connsiteX3" fmla="*/ 2667000 w 3480107"/>
                  <a:gd name="connsiteY3" fmla="*/ 477128 h 1486861"/>
                  <a:gd name="connsiteX4" fmla="*/ 3429000 w 3480107"/>
                  <a:gd name="connsiteY4" fmla="*/ 1420103 h 1486861"/>
                  <a:gd name="connsiteX5" fmla="*/ 3409950 w 3480107"/>
                  <a:gd name="connsiteY5" fmla="*/ 1410578 h 1486861"/>
                  <a:gd name="connsiteX6" fmla="*/ 3409950 w 3480107"/>
                  <a:gd name="connsiteY6" fmla="*/ 1420103 h 1486861"/>
                  <a:gd name="connsiteX0" fmla="*/ 0 w 3480107"/>
                  <a:gd name="connsiteY0" fmla="*/ 1296633 h 1411016"/>
                  <a:gd name="connsiteX1" fmla="*/ 609600 w 3480107"/>
                  <a:gd name="connsiteY1" fmla="*/ 448908 h 1411016"/>
                  <a:gd name="connsiteX2" fmla="*/ 1628775 w 3480107"/>
                  <a:gd name="connsiteY2" fmla="*/ 1233 h 1411016"/>
                  <a:gd name="connsiteX3" fmla="*/ 2667000 w 3480107"/>
                  <a:gd name="connsiteY3" fmla="*/ 401283 h 1411016"/>
                  <a:gd name="connsiteX4" fmla="*/ 3429000 w 3480107"/>
                  <a:gd name="connsiteY4" fmla="*/ 1344258 h 1411016"/>
                  <a:gd name="connsiteX5" fmla="*/ 3409950 w 3480107"/>
                  <a:gd name="connsiteY5" fmla="*/ 1334733 h 1411016"/>
                  <a:gd name="connsiteX6" fmla="*/ 3409950 w 3480107"/>
                  <a:gd name="connsiteY6" fmla="*/ 1344258 h 1411016"/>
                  <a:gd name="connsiteX0" fmla="*/ 0 w 3480107"/>
                  <a:gd name="connsiteY0" fmla="*/ 1296633 h 1411016"/>
                  <a:gd name="connsiteX1" fmla="*/ 609600 w 3480107"/>
                  <a:gd name="connsiteY1" fmla="*/ 448908 h 1411016"/>
                  <a:gd name="connsiteX2" fmla="*/ 1628775 w 3480107"/>
                  <a:gd name="connsiteY2" fmla="*/ 1233 h 1411016"/>
                  <a:gd name="connsiteX3" fmla="*/ 2667000 w 3480107"/>
                  <a:gd name="connsiteY3" fmla="*/ 401283 h 1411016"/>
                  <a:gd name="connsiteX4" fmla="*/ 3429000 w 3480107"/>
                  <a:gd name="connsiteY4" fmla="*/ 1344258 h 1411016"/>
                  <a:gd name="connsiteX5" fmla="*/ 3409950 w 3480107"/>
                  <a:gd name="connsiteY5" fmla="*/ 1334733 h 1411016"/>
                  <a:gd name="connsiteX6" fmla="*/ 3409950 w 3480107"/>
                  <a:gd name="connsiteY6" fmla="*/ 1344258 h 1411016"/>
                  <a:gd name="connsiteX0" fmla="*/ 0 w 3480107"/>
                  <a:gd name="connsiteY0" fmla="*/ 1295409 h 1409792"/>
                  <a:gd name="connsiteX1" fmla="*/ 609600 w 3480107"/>
                  <a:gd name="connsiteY1" fmla="*/ 447684 h 1409792"/>
                  <a:gd name="connsiteX2" fmla="*/ 1628775 w 3480107"/>
                  <a:gd name="connsiteY2" fmla="*/ 9 h 1409792"/>
                  <a:gd name="connsiteX3" fmla="*/ 2667000 w 3480107"/>
                  <a:gd name="connsiteY3" fmla="*/ 400059 h 1409792"/>
                  <a:gd name="connsiteX4" fmla="*/ 3429000 w 3480107"/>
                  <a:gd name="connsiteY4" fmla="*/ 1343034 h 1409792"/>
                  <a:gd name="connsiteX5" fmla="*/ 3409950 w 3480107"/>
                  <a:gd name="connsiteY5" fmla="*/ 1333509 h 1409792"/>
                  <a:gd name="connsiteX6" fmla="*/ 3409950 w 3480107"/>
                  <a:gd name="connsiteY6" fmla="*/ 1343034 h 1409792"/>
                  <a:gd name="connsiteX0" fmla="*/ 0 w 3480107"/>
                  <a:gd name="connsiteY0" fmla="*/ 1295409 h 1409792"/>
                  <a:gd name="connsiteX1" fmla="*/ 609600 w 3480107"/>
                  <a:gd name="connsiteY1" fmla="*/ 447684 h 1409792"/>
                  <a:gd name="connsiteX2" fmla="*/ 1628775 w 3480107"/>
                  <a:gd name="connsiteY2" fmla="*/ 9 h 1409792"/>
                  <a:gd name="connsiteX3" fmla="*/ 2667000 w 3480107"/>
                  <a:gd name="connsiteY3" fmla="*/ 400059 h 1409792"/>
                  <a:gd name="connsiteX4" fmla="*/ 3429000 w 3480107"/>
                  <a:gd name="connsiteY4" fmla="*/ 1343034 h 1409792"/>
                  <a:gd name="connsiteX5" fmla="*/ 3409950 w 3480107"/>
                  <a:gd name="connsiteY5" fmla="*/ 1333509 h 1409792"/>
                  <a:gd name="connsiteX0" fmla="*/ 0 w 3429000"/>
                  <a:gd name="connsiteY0" fmla="*/ 1295409 h 1343034"/>
                  <a:gd name="connsiteX1" fmla="*/ 609600 w 3429000"/>
                  <a:gd name="connsiteY1" fmla="*/ 447684 h 1343034"/>
                  <a:gd name="connsiteX2" fmla="*/ 1628775 w 3429000"/>
                  <a:gd name="connsiteY2" fmla="*/ 9 h 1343034"/>
                  <a:gd name="connsiteX3" fmla="*/ 2667000 w 3429000"/>
                  <a:gd name="connsiteY3" fmla="*/ 400059 h 1343034"/>
                  <a:gd name="connsiteX4" fmla="*/ 3429000 w 3429000"/>
                  <a:gd name="connsiteY4" fmla="*/ 1343034 h 1343034"/>
                  <a:gd name="connsiteX0" fmla="*/ 0 w 3371850"/>
                  <a:gd name="connsiteY0" fmla="*/ 1295409 h 1295409"/>
                  <a:gd name="connsiteX1" fmla="*/ 609600 w 3371850"/>
                  <a:gd name="connsiteY1" fmla="*/ 447684 h 1295409"/>
                  <a:gd name="connsiteX2" fmla="*/ 1628775 w 3371850"/>
                  <a:gd name="connsiteY2" fmla="*/ 9 h 1295409"/>
                  <a:gd name="connsiteX3" fmla="*/ 2667000 w 3371850"/>
                  <a:gd name="connsiteY3" fmla="*/ 400059 h 1295409"/>
                  <a:gd name="connsiteX4" fmla="*/ 3371850 w 3371850"/>
                  <a:gd name="connsiteY4" fmla="*/ 1285884 h 1295409"/>
                  <a:gd name="connsiteX0" fmla="*/ 0 w 3371850"/>
                  <a:gd name="connsiteY0" fmla="*/ 1295409 h 1295409"/>
                  <a:gd name="connsiteX1" fmla="*/ 609600 w 3371850"/>
                  <a:gd name="connsiteY1" fmla="*/ 447684 h 1295409"/>
                  <a:gd name="connsiteX2" fmla="*/ 1628775 w 3371850"/>
                  <a:gd name="connsiteY2" fmla="*/ 9 h 1295409"/>
                  <a:gd name="connsiteX3" fmla="*/ 2667000 w 3371850"/>
                  <a:gd name="connsiteY3" fmla="*/ 400059 h 1295409"/>
                  <a:gd name="connsiteX4" fmla="*/ 3371850 w 3371850"/>
                  <a:gd name="connsiteY4" fmla="*/ 1285884 h 1295409"/>
                  <a:gd name="connsiteX5" fmla="*/ 0 w 3371850"/>
                  <a:gd name="connsiteY5" fmla="*/ 1295409 h 1295409"/>
                  <a:gd name="connsiteX0" fmla="*/ 0 w 3371850"/>
                  <a:gd name="connsiteY0" fmla="*/ 3414522 h 3414522"/>
                  <a:gd name="connsiteX1" fmla="*/ 609600 w 3371850"/>
                  <a:gd name="connsiteY1" fmla="*/ 2566797 h 3414522"/>
                  <a:gd name="connsiteX2" fmla="*/ 1628775 w 3371850"/>
                  <a:gd name="connsiteY2" fmla="*/ 2119122 h 3414522"/>
                  <a:gd name="connsiteX3" fmla="*/ 2667000 w 3371850"/>
                  <a:gd name="connsiteY3" fmla="*/ 2519172 h 3414522"/>
                  <a:gd name="connsiteX4" fmla="*/ 3371850 w 3371850"/>
                  <a:gd name="connsiteY4" fmla="*/ 3404997 h 3414522"/>
                  <a:gd name="connsiteX5" fmla="*/ 11812 w 3371850"/>
                  <a:gd name="connsiteY5" fmla="*/ 0 h 3414522"/>
                  <a:gd name="connsiteX6" fmla="*/ 0 w 3371850"/>
                  <a:gd name="connsiteY6" fmla="*/ 3414522 h 3414522"/>
                  <a:gd name="connsiteX0" fmla="*/ 0 w 3562810"/>
                  <a:gd name="connsiteY0" fmla="*/ 3716456 h 3716456"/>
                  <a:gd name="connsiteX1" fmla="*/ 609600 w 3562810"/>
                  <a:gd name="connsiteY1" fmla="*/ 2868731 h 3716456"/>
                  <a:gd name="connsiteX2" fmla="*/ 1628775 w 3562810"/>
                  <a:gd name="connsiteY2" fmla="*/ 2421056 h 3716456"/>
                  <a:gd name="connsiteX3" fmla="*/ 2667000 w 3562810"/>
                  <a:gd name="connsiteY3" fmla="*/ 2821106 h 3716456"/>
                  <a:gd name="connsiteX4" fmla="*/ 3371850 w 3562810"/>
                  <a:gd name="connsiteY4" fmla="*/ 3706931 h 3716456"/>
                  <a:gd name="connsiteX5" fmla="*/ 3340228 w 3562810"/>
                  <a:gd name="connsiteY5" fmla="*/ 347654 h 3716456"/>
                  <a:gd name="connsiteX6" fmla="*/ 11812 w 3562810"/>
                  <a:gd name="connsiteY6" fmla="*/ 301934 h 3716456"/>
                  <a:gd name="connsiteX7" fmla="*/ 0 w 3562810"/>
                  <a:gd name="connsiteY7" fmla="*/ 3716456 h 3716456"/>
                  <a:gd name="connsiteX0" fmla="*/ 0 w 3371850"/>
                  <a:gd name="connsiteY0" fmla="*/ 3716456 h 3716456"/>
                  <a:gd name="connsiteX1" fmla="*/ 609600 w 3371850"/>
                  <a:gd name="connsiteY1" fmla="*/ 2868731 h 3716456"/>
                  <a:gd name="connsiteX2" fmla="*/ 1628775 w 3371850"/>
                  <a:gd name="connsiteY2" fmla="*/ 2421056 h 3716456"/>
                  <a:gd name="connsiteX3" fmla="*/ 2667000 w 3371850"/>
                  <a:gd name="connsiteY3" fmla="*/ 2821106 h 3716456"/>
                  <a:gd name="connsiteX4" fmla="*/ 3371850 w 3371850"/>
                  <a:gd name="connsiteY4" fmla="*/ 3706931 h 3716456"/>
                  <a:gd name="connsiteX5" fmla="*/ 3340228 w 3371850"/>
                  <a:gd name="connsiteY5" fmla="*/ 347654 h 3716456"/>
                  <a:gd name="connsiteX6" fmla="*/ 11812 w 3371850"/>
                  <a:gd name="connsiteY6" fmla="*/ 301934 h 3716456"/>
                  <a:gd name="connsiteX7" fmla="*/ 0 w 3371850"/>
                  <a:gd name="connsiteY7" fmla="*/ 3716456 h 3716456"/>
                  <a:gd name="connsiteX0" fmla="*/ 0 w 3371850"/>
                  <a:gd name="connsiteY0" fmla="*/ 3414522 h 3414522"/>
                  <a:gd name="connsiteX1" fmla="*/ 609600 w 3371850"/>
                  <a:gd name="connsiteY1" fmla="*/ 2566797 h 3414522"/>
                  <a:gd name="connsiteX2" fmla="*/ 1628775 w 3371850"/>
                  <a:gd name="connsiteY2" fmla="*/ 2119122 h 3414522"/>
                  <a:gd name="connsiteX3" fmla="*/ 2667000 w 3371850"/>
                  <a:gd name="connsiteY3" fmla="*/ 2519172 h 3414522"/>
                  <a:gd name="connsiteX4" fmla="*/ 3371850 w 3371850"/>
                  <a:gd name="connsiteY4" fmla="*/ 3404997 h 3414522"/>
                  <a:gd name="connsiteX5" fmla="*/ 3340228 w 3371850"/>
                  <a:gd name="connsiteY5" fmla="*/ 45720 h 3414522"/>
                  <a:gd name="connsiteX6" fmla="*/ 11812 w 3371850"/>
                  <a:gd name="connsiteY6" fmla="*/ 0 h 3414522"/>
                  <a:gd name="connsiteX7" fmla="*/ 0 w 3371850"/>
                  <a:gd name="connsiteY7" fmla="*/ 3414522 h 3414522"/>
                  <a:gd name="connsiteX0" fmla="*/ 2667000 w 3371850"/>
                  <a:gd name="connsiteY0" fmla="*/ 2519172 h 3414522"/>
                  <a:gd name="connsiteX1" fmla="*/ 3371850 w 3371850"/>
                  <a:gd name="connsiteY1" fmla="*/ 3404997 h 3414522"/>
                  <a:gd name="connsiteX2" fmla="*/ 3340228 w 3371850"/>
                  <a:gd name="connsiteY2" fmla="*/ 45720 h 3414522"/>
                  <a:gd name="connsiteX3" fmla="*/ 11812 w 3371850"/>
                  <a:gd name="connsiteY3" fmla="*/ 0 h 3414522"/>
                  <a:gd name="connsiteX4" fmla="*/ 0 w 3371850"/>
                  <a:gd name="connsiteY4" fmla="*/ 3414522 h 3414522"/>
                  <a:gd name="connsiteX5" fmla="*/ 609600 w 3371850"/>
                  <a:gd name="connsiteY5" fmla="*/ 2566797 h 3414522"/>
                  <a:gd name="connsiteX6" fmla="*/ 1814098 w 3371850"/>
                  <a:gd name="connsiteY6" fmla="*/ 2210562 h 3414522"/>
                  <a:gd name="connsiteX0" fmla="*/ 2667000 w 3371850"/>
                  <a:gd name="connsiteY0" fmla="*/ 2519172 h 3478922"/>
                  <a:gd name="connsiteX1" fmla="*/ 3371850 w 3371850"/>
                  <a:gd name="connsiteY1" fmla="*/ 3404997 h 3478922"/>
                  <a:gd name="connsiteX2" fmla="*/ 3340228 w 3371850"/>
                  <a:gd name="connsiteY2" fmla="*/ 45720 h 3478922"/>
                  <a:gd name="connsiteX3" fmla="*/ 11812 w 3371850"/>
                  <a:gd name="connsiteY3" fmla="*/ 0 h 3478922"/>
                  <a:gd name="connsiteX4" fmla="*/ 0 w 3371850"/>
                  <a:gd name="connsiteY4" fmla="*/ 3414522 h 3478922"/>
                  <a:gd name="connsiteX5" fmla="*/ 1814098 w 3371850"/>
                  <a:gd name="connsiteY5" fmla="*/ 2210562 h 3478922"/>
                  <a:gd name="connsiteX0" fmla="*/ 2667000 w 3371850"/>
                  <a:gd name="connsiteY0" fmla="*/ 2519172 h 3414522"/>
                  <a:gd name="connsiteX1" fmla="*/ 3371850 w 3371850"/>
                  <a:gd name="connsiteY1" fmla="*/ 3404997 h 3414522"/>
                  <a:gd name="connsiteX2" fmla="*/ 3340228 w 3371850"/>
                  <a:gd name="connsiteY2" fmla="*/ 45720 h 3414522"/>
                  <a:gd name="connsiteX3" fmla="*/ 11812 w 3371850"/>
                  <a:gd name="connsiteY3" fmla="*/ 0 h 3414522"/>
                  <a:gd name="connsiteX4" fmla="*/ 0 w 3371850"/>
                  <a:gd name="connsiteY4" fmla="*/ 3414522 h 3414522"/>
                  <a:gd name="connsiteX0" fmla="*/ 3371850 w 3371850"/>
                  <a:gd name="connsiteY0" fmla="*/ 3404997 h 3414522"/>
                  <a:gd name="connsiteX1" fmla="*/ 3340228 w 3371850"/>
                  <a:gd name="connsiteY1" fmla="*/ 45720 h 3414522"/>
                  <a:gd name="connsiteX2" fmla="*/ 11812 w 3371850"/>
                  <a:gd name="connsiteY2" fmla="*/ 0 h 3414522"/>
                  <a:gd name="connsiteX3" fmla="*/ 0 w 3371850"/>
                  <a:gd name="connsiteY3" fmla="*/ 3414522 h 3414522"/>
                  <a:gd name="connsiteX0" fmla="*/ 3371850 w 3371850"/>
                  <a:gd name="connsiteY0" fmla="*/ 3404997 h 3414522"/>
                  <a:gd name="connsiteX1" fmla="*/ 3340228 w 3371850"/>
                  <a:gd name="connsiteY1" fmla="*/ 9144 h 3414522"/>
                  <a:gd name="connsiteX2" fmla="*/ 11812 w 3371850"/>
                  <a:gd name="connsiteY2" fmla="*/ 0 h 3414522"/>
                  <a:gd name="connsiteX3" fmla="*/ 0 w 3371850"/>
                  <a:gd name="connsiteY3" fmla="*/ 3414522 h 3414522"/>
                  <a:gd name="connsiteX0" fmla="*/ 3397017 w 3397017"/>
                  <a:gd name="connsiteY0" fmla="*/ 3404997 h 3414522"/>
                  <a:gd name="connsiteX1" fmla="*/ 3365395 w 3397017"/>
                  <a:gd name="connsiteY1" fmla="*/ 9144 h 3414522"/>
                  <a:gd name="connsiteX2" fmla="*/ 328 w 3397017"/>
                  <a:gd name="connsiteY2" fmla="*/ 0 h 3414522"/>
                  <a:gd name="connsiteX3" fmla="*/ 25167 w 3397017"/>
                  <a:gd name="connsiteY3" fmla="*/ 3414522 h 3414522"/>
                </a:gdLst>
                <a:ahLst/>
                <a:cxnLst>
                  <a:cxn ang="0">
                    <a:pos x="connsiteX0" y="connsiteY0"/>
                  </a:cxn>
                  <a:cxn ang="0">
                    <a:pos x="connsiteX1" y="connsiteY1"/>
                  </a:cxn>
                  <a:cxn ang="0">
                    <a:pos x="connsiteX2" y="connsiteY2"/>
                  </a:cxn>
                  <a:cxn ang="0">
                    <a:pos x="connsiteX3" y="connsiteY3"/>
                  </a:cxn>
                </a:cxnLst>
                <a:rect l="l" t="t" r="r" b="b"/>
                <a:pathLst>
                  <a:path w="3397017" h="3414522">
                    <a:moveTo>
                      <a:pt x="3397017" y="3404997"/>
                    </a:moveTo>
                    <a:lnTo>
                      <a:pt x="3365395" y="9144"/>
                    </a:lnTo>
                    <a:lnTo>
                      <a:pt x="328" y="0"/>
                    </a:lnTo>
                    <a:cubicBezTo>
                      <a:pt x="-3609" y="1138174"/>
                      <a:pt x="29104" y="2276348"/>
                      <a:pt x="25167" y="3414522"/>
                    </a:cubicBezTo>
                  </a:path>
                </a:pathLst>
              </a:custGeom>
              <a:noFill/>
              <a:ln w="19050">
                <a:solidFill>
                  <a:srgbClr val="FF0000"/>
                </a:solidFill>
                <a:prstDash val="dashDot"/>
              </a:ln>
              <a:effectLst>
                <a:glow rad="63500">
                  <a:schemeClr val="bg1">
                    <a:alpha val="7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0"/>
              <p:cNvSpPr/>
              <p:nvPr/>
            </p:nvSpPr>
            <p:spPr>
              <a:xfrm>
                <a:off x="7288584" y="1198344"/>
                <a:ext cx="685820" cy="3423666"/>
              </a:xfrm>
              <a:custGeom>
                <a:avLst/>
                <a:gdLst>
                  <a:gd name="connsiteX0" fmla="*/ 0 w 3593374"/>
                  <a:gd name="connsiteY0" fmla="*/ 1438339 h 1628944"/>
                  <a:gd name="connsiteX1" fmla="*/ 1657350 w 3593374"/>
                  <a:gd name="connsiteY1" fmla="*/ 64 h 1628944"/>
                  <a:gd name="connsiteX2" fmla="*/ 3429000 w 3593374"/>
                  <a:gd name="connsiteY2" fmla="*/ 1485964 h 1628944"/>
                  <a:gd name="connsiteX3" fmla="*/ 3409950 w 3593374"/>
                  <a:gd name="connsiteY3" fmla="*/ 1485964 h 1628944"/>
                  <a:gd name="connsiteX0" fmla="*/ 0 w 3593374"/>
                  <a:gd name="connsiteY0" fmla="*/ 1465577 h 1656182"/>
                  <a:gd name="connsiteX1" fmla="*/ 609600 w 3593374"/>
                  <a:gd name="connsiteY1" fmla="*/ 617852 h 1656182"/>
                  <a:gd name="connsiteX2" fmla="*/ 1657350 w 3593374"/>
                  <a:gd name="connsiteY2" fmla="*/ 27302 h 1656182"/>
                  <a:gd name="connsiteX3" fmla="*/ 3429000 w 3593374"/>
                  <a:gd name="connsiteY3" fmla="*/ 1513202 h 1656182"/>
                  <a:gd name="connsiteX4" fmla="*/ 3409950 w 3593374"/>
                  <a:gd name="connsiteY4" fmla="*/ 1513202 h 1656182"/>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524866"/>
                  <a:gd name="connsiteY0" fmla="*/ 1438298 h 1589783"/>
                  <a:gd name="connsiteX1" fmla="*/ 609600 w 3524866"/>
                  <a:gd name="connsiteY1" fmla="*/ 590573 h 1589783"/>
                  <a:gd name="connsiteX2" fmla="*/ 1657350 w 3524866"/>
                  <a:gd name="connsiteY2" fmla="*/ 23 h 1589783"/>
                  <a:gd name="connsiteX3" fmla="*/ 2657475 w 3524866"/>
                  <a:gd name="connsiteY3" fmla="*/ 571523 h 1589783"/>
                  <a:gd name="connsiteX4" fmla="*/ 3429000 w 3524866"/>
                  <a:gd name="connsiteY4" fmla="*/ 1485923 h 1589783"/>
                  <a:gd name="connsiteX5" fmla="*/ 3409950 w 3524866"/>
                  <a:gd name="connsiteY5" fmla="*/ 1485923 h 1589783"/>
                  <a:gd name="connsiteX0" fmla="*/ 0 w 3480809"/>
                  <a:gd name="connsiteY0" fmla="*/ 1438298 h 1550567"/>
                  <a:gd name="connsiteX1" fmla="*/ 609600 w 3480809"/>
                  <a:gd name="connsiteY1" fmla="*/ 590573 h 1550567"/>
                  <a:gd name="connsiteX2" fmla="*/ 1657350 w 3480809"/>
                  <a:gd name="connsiteY2" fmla="*/ 23 h 1550567"/>
                  <a:gd name="connsiteX3" fmla="*/ 2657475 w 3480809"/>
                  <a:gd name="connsiteY3" fmla="*/ 571523 h 1550567"/>
                  <a:gd name="connsiteX4" fmla="*/ 3429000 w 3480809"/>
                  <a:gd name="connsiteY4" fmla="*/ 1485923 h 1550567"/>
                  <a:gd name="connsiteX5" fmla="*/ 3409950 w 3480809"/>
                  <a:gd name="connsiteY5" fmla="*/ 1476398 h 1550567"/>
                  <a:gd name="connsiteX6" fmla="*/ 3409950 w 3480809"/>
                  <a:gd name="connsiteY6" fmla="*/ 1485923 h 1550567"/>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38427 h 1552810"/>
                  <a:gd name="connsiteX1" fmla="*/ 609600 w 3480107"/>
                  <a:gd name="connsiteY1" fmla="*/ 590702 h 1552810"/>
                  <a:gd name="connsiteX2" fmla="*/ 1657350 w 3480107"/>
                  <a:gd name="connsiteY2" fmla="*/ 152 h 1552810"/>
                  <a:gd name="connsiteX3" fmla="*/ 2667000 w 3480107"/>
                  <a:gd name="connsiteY3" fmla="*/ 543077 h 1552810"/>
                  <a:gd name="connsiteX4" fmla="*/ 3429000 w 3480107"/>
                  <a:gd name="connsiteY4" fmla="*/ 1486052 h 1552810"/>
                  <a:gd name="connsiteX5" fmla="*/ 3409950 w 3480107"/>
                  <a:gd name="connsiteY5" fmla="*/ 1476527 h 1552810"/>
                  <a:gd name="connsiteX6" fmla="*/ 3409950 w 3480107"/>
                  <a:gd name="connsiteY6" fmla="*/ 1486052 h 1552810"/>
                  <a:gd name="connsiteX0" fmla="*/ 0 w 3480107"/>
                  <a:gd name="connsiteY0" fmla="*/ 1446003 h 1560386"/>
                  <a:gd name="connsiteX1" fmla="*/ 609600 w 3480107"/>
                  <a:gd name="connsiteY1" fmla="*/ 598278 h 1560386"/>
                  <a:gd name="connsiteX2" fmla="*/ 1657350 w 3480107"/>
                  <a:gd name="connsiteY2" fmla="*/ 7728 h 1560386"/>
                  <a:gd name="connsiteX3" fmla="*/ 2667000 w 3480107"/>
                  <a:gd name="connsiteY3" fmla="*/ 550653 h 1560386"/>
                  <a:gd name="connsiteX4" fmla="*/ 3429000 w 3480107"/>
                  <a:gd name="connsiteY4" fmla="*/ 1493628 h 1560386"/>
                  <a:gd name="connsiteX5" fmla="*/ 3409950 w 3480107"/>
                  <a:gd name="connsiteY5" fmla="*/ 1484103 h 1560386"/>
                  <a:gd name="connsiteX6" fmla="*/ 3409950 w 3480107"/>
                  <a:gd name="connsiteY6" fmla="*/ 1493628 h 1560386"/>
                  <a:gd name="connsiteX0" fmla="*/ 0 w 3480107"/>
                  <a:gd name="connsiteY0" fmla="*/ 1438976 h 1553359"/>
                  <a:gd name="connsiteX1" fmla="*/ 609600 w 3480107"/>
                  <a:gd name="connsiteY1" fmla="*/ 591251 h 1553359"/>
                  <a:gd name="connsiteX2" fmla="*/ 1657350 w 3480107"/>
                  <a:gd name="connsiteY2" fmla="*/ 701 h 1553359"/>
                  <a:gd name="connsiteX3" fmla="*/ 2667000 w 3480107"/>
                  <a:gd name="connsiteY3" fmla="*/ 543626 h 1553359"/>
                  <a:gd name="connsiteX4" fmla="*/ 3429000 w 3480107"/>
                  <a:gd name="connsiteY4" fmla="*/ 1486601 h 1553359"/>
                  <a:gd name="connsiteX5" fmla="*/ 3409950 w 3480107"/>
                  <a:gd name="connsiteY5" fmla="*/ 1477076 h 1553359"/>
                  <a:gd name="connsiteX6" fmla="*/ 3409950 w 3480107"/>
                  <a:gd name="connsiteY6" fmla="*/ 1486601 h 1553359"/>
                  <a:gd name="connsiteX0" fmla="*/ 0 w 3480107"/>
                  <a:gd name="connsiteY0" fmla="*/ 1372478 h 1486861"/>
                  <a:gd name="connsiteX1" fmla="*/ 609600 w 3480107"/>
                  <a:gd name="connsiteY1" fmla="*/ 524753 h 1486861"/>
                  <a:gd name="connsiteX2" fmla="*/ 1628775 w 3480107"/>
                  <a:gd name="connsiteY2" fmla="*/ 878 h 1486861"/>
                  <a:gd name="connsiteX3" fmla="*/ 2667000 w 3480107"/>
                  <a:gd name="connsiteY3" fmla="*/ 477128 h 1486861"/>
                  <a:gd name="connsiteX4" fmla="*/ 3429000 w 3480107"/>
                  <a:gd name="connsiteY4" fmla="*/ 1420103 h 1486861"/>
                  <a:gd name="connsiteX5" fmla="*/ 3409950 w 3480107"/>
                  <a:gd name="connsiteY5" fmla="*/ 1410578 h 1486861"/>
                  <a:gd name="connsiteX6" fmla="*/ 3409950 w 3480107"/>
                  <a:gd name="connsiteY6" fmla="*/ 1420103 h 1486861"/>
                  <a:gd name="connsiteX0" fmla="*/ 0 w 3480107"/>
                  <a:gd name="connsiteY0" fmla="*/ 1296633 h 1411016"/>
                  <a:gd name="connsiteX1" fmla="*/ 609600 w 3480107"/>
                  <a:gd name="connsiteY1" fmla="*/ 448908 h 1411016"/>
                  <a:gd name="connsiteX2" fmla="*/ 1628775 w 3480107"/>
                  <a:gd name="connsiteY2" fmla="*/ 1233 h 1411016"/>
                  <a:gd name="connsiteX3" fmla="*/ 2667000 w 3480107"/>
                  <a:gd name="connsiteY3" fmla="*/ 401283 h 1411016"/>
                  <a:gd name="connsiteX4" fmla="*/ 3429000 w 3480107"/>
                  <a:gd name="connsiteY4" fmla="*/ 1344258 h 1411016"/>
                  <a:gd name="connsiteX5" fmla="*/ 3409950 w 3480107"/>
                  <a:gd name="connsiteY5" fmla="*/ 1334733 h 1411016"/>
                  <a:gd name="connsiteX6" fmla="*/ 3409950 w 3480107"/>
                  <a:gd name="connsiteY6" fmla="*/ 1344258 h 1411016"/>
                  <a:gd name="connsiteX0" fmla="*/ 0 w 3480107"/>
                  <a:gd name="connsiteY0" fmla="*/ 1296633 h 1411016"/>
                  <a:gd name="connsiteX1" fmla="*/ 609600 w 3480107"/>
                  <a:gd name="connsiteY1" fmla="*/ 448908 h 1411016"/>
                  <a:gd name="connsiteX2" fmla="*/ 1628775 w 3480107"/>
                  <a:gd name="connsiteY2" fmla="*/ 1233 h 1411016"/>
                  <a:gd name="connsiteX3" fmla="*/ 2667000 w 3480107"/>
                  <a:gd name="connsiteY3" fmla="*/ 401283 h 1411016"/>
                  <a:gd name="connsiteX4" fmla="*/ 3429000 w 3480107"/>
                  <a:gd name="connsiteY4" fmla="*/ 1344258 h 1411016"/>
                  <a:gd name="connsiteX5" fmla="*/ 3409950 w 3480107"/>
                  <a:gd name="connsiteY5" fmla="*/ 1334733 h 1411016"/>
                  <a:gd name="connsiteX6" fmla="*/ 3409950 w 3480107"/>
                  <a:gd name="connsiteY6" fmla="*/ 1344258 h 1411016"/>
                  <a:gd name="connsiteX0" fmla="*/ 0 w 3480107"/>
                  <a:gd name="connsiteY0" fmla="*/ 1295409 h 1409792"/>
                  <a:gd name="connsiteX1" fmla="*/ 609600 w 3480107"/>
                  <a:gd name="connsiteY1" fmla="*/ 447684 h 1409792"/>
                  <a:gd name="connsiteX2" fmla="*/ 1628775 w 3480107"/>
                  <a:gd name="connsiteY2" fmla="*/ 9 h 1409792"/>
                  <a:gd name="connsiteX3" fmla="*/ 2667000 w 3480107"/>
                  <a:gd name="connsiteY3" fmla="*/ 400059 h 1409792"/>
                  <a:gd name="connsiteX4" fmla="*/ 3429000 w 3480107"/>
                  <a:gd name="connsiteY4" fmla="*/ 1343034 h 1409792"/>
                  <a:gd name="connsiteX5" fmla="*/ 3409950 w 3480107"/>
                  <a:gd name="connsiteY5" fmla="*/ 1333509 h 1409792"/>
                  <a:gd name="connsiteX6" fmla="*/ 3409950 w 3480107"/>
                  <a:gd name="connsiteY6" fmla="*/ 1343034 h 1409792"/>
                  <a:gd name="connsiteX0" fmla="*/ 0 w 3480107"/>
                  <a:gd name="connsiteY0" fmla="*/ 1295409 h 1409792"/>
                  <a:gd name="connsiteX1" fmla="*/ 609600 w 3480107"/>
                  <a:gd name="connsiteY1" fmla="*/ 447684 h 1409792"/>
                  <a:gd name="connsiteX2" fmla="*/ 1628775 w 3480107"/>
                  <a:gd name="connsiteY2" fmla="*/ 9 h 1409792"/>
                  <a:gd name="connsiteX3" fmla="*/ 2667000 w 3480107"/>
                  <a:gd name="connsiteY3" fmla="*/ 400059 h 1409792"/>
                  <a:gd name="connsiteX4" fmla="*/ 3429000 w 3480107"/>
                  <a:gd name="connsiteY4" fmla="*/ 1343034 h 1409792"/>
                  <a:gd name="connsiteX5" fmla="*/ 3409950 w 3480107"/>
                  <a:gd name="connsiteY5" fmla="*/ 1333509 h 1409792"/>
                  <a:gd name="connsiteX0" fmla="*/ 0 w 3429000"/>
                  <a:gd name="connsiteY0" fmla="*/ 1295409 h 1343034"/>
                  <a:gd name="connsiteX1" fmla="*/ 609600 w 3429000"/>
                  <a:gd name="connsiteY1" fmla="*/ 447684 h 1343034"/>
                  <a:gd name="connsiteX2" fmla="*/ 1628775 w 3429000"/>
                  <a:gd name="connsiteY2" fmla="*/ 9 h 1343034"/>
                  <a:gd name="connsiteX3" fmla="*/ 2667000 w 3429000"/>
                  <a:gd name="connsiteY3" fmla="*/ 400059 h 1343034"/>
                  <a:gd name="connsiteX4" fmla="*/ 3429000 w 3429000"/>
                  <a:gd name="connsiteY4" fmla="*/ 1343034 h 1343034"/>
                  <a:gd name="connsiteX0" fmla="*/ 0 w 3371850"/>
                  <a:gd name="connsiteY0" fmla="*/ 1295409 h 1295409"/>
                  <a:gd name="connsiteX1" fmla="*/ 609600 w 3371850"/>
                  <a:gd name="connsiteY1" fmla="*/ 447684 h 1295409"/>
                  <a:gd name="connsiteX2" fmla="*/ 1628775 w 3371850"/>
                  <a:gd name="connsiteY2" fmla="*/ 9 h 1295409"/>
                  <a:gd name="connsiteX3" fmla="*/ 2667000 w 3371850"/>
                  <a:gd name="connsiteY3" fmla="*/ 400059 h 1295409"/>
                  <a:gd name="connsiteX4" fmla="*/ 3371850 w 3371850"/>
                  <a:gd name="connsiteY4" fmla="*/ 1285884 h 1295409"/>
                  <a:gd name="connsiteX0" fmla="*/ 0 w 3371850"/>
                  <a:gd name="connsiteY0" fmla="*/ 1295409 h 1295409"/>
                  <a:gd name="connsiteX1" fmla="*/ 609600 w 3371850"/>
                  <a:gd name="connsiteY1" fmla="*/ 447684 h 1295409"/>
                  <a:gd name="connsiteX2" fmla="*/ 1628775 w 3371850"/>
                  <a:gd name="connsiteY2" fmla="*/ 9 h 1295409"/>
                  <a:gd name="connsiteX3" fmla="*/ 2667000 w 3371850"/>
                  <a:gd name="connsiteY3" fmla="*/ 400059 h 1295409"/>
                  <a:gd name="connsiteX4" fmla="*/ 3371850 w 3371850"/>
                  <a:gd name="connsiteY4" fmla="*/ 1285884 h 1295409"/>
                  <a:gd name="connsiteX5" fmla="*/ 0 w 3371850"/>
                  <a:gd name="connsiteY5" fmla="*/ 1295409 h 1295409"/>
                  <a:gd name="connsiteX0" fmla="*/ 0 w 3371850"/>
                  <a:gd name="connsiteY0" fmla="*/ 3414522 h 3414522"/>
                  <a:gd name="connsiteX1" fmla="*/ 609600 w 3371850"/>
                  <a:gd name="connsiteY1" fmla="*/ 2566797 h 3414522"/>
                  <a:gd name="connsiteX2" fmla="*/ 1628775 w 3371850"/>
                  <a:gd name="connsiteY2" fmla="*/ 2119122 h 3414522"/>
                  <a:gd name="connsiteX3" fmla="*/ 2667000 w 3371850"/>
                  <a:gd name="connsiteY3" fmla="*/ 2519172 h 3414522"/>
                  <a:gd name="connsiteX4" fmla="*/ 3371850 w 3371850"/>
                  <a:gd name="connsiteY4" fmla="*/ 3404997 h 3414522"/>
                  <a:gd name="connsiteX5" fmla="*/ 11812 w 3371850"/>
                  <a:gd name="connsiteY5" fmla="*/ 0 h 3414522"/>
                  <a:gd name="connsiteX6" fmla="*/ 0 w 3371850"/>
                  <a:gd name="connsiteY6" fmla="*/ 3414522 h 3414522"/>
                  <a:gd name="connsiteX0" fmla="*/ 0 w 3562810"/>
                  <a:gd name="connsiteY0" fmla="*/ 3716456 h 3716456"/>
                  <a:gd name="connsiteX1" fmla="*/ 609600 w 3562810"/>
                  <a:gd name="connsiteY1" fmla="*/ 2868731 h 3716456"/>
                  <a:gd name="connsiteX2" fmla="*/ 1628775 w 3562810"/>
                  <a:gd name="connsiteY2" fmla="*/ 2421056 h 3716456"/>
                  <a:gd name="connsiteX3" fmla="*/ 2667000 w 3562810"/>
                  <a:gd name="connsiteY3" fmla="*/ 2821106 h 3716456"/>
                  <a:gd name="connsiteX4" fmla="*/ 3371850 w 3562810"/>
                  <a:gd name="connsiteY4" fmla="*/ 3706931 h 3716456"/>
                  <a:gd name="connsiteX5" fmla="*/ 3340228 w 3562810"/>
                  <a:gd name="connsiteY5" fmla="*/ 347654 h 3716456"/>
                  <a:gd name="connsiteX6" fmla="*/ 11812 w 3562810"/>
                  <a:gd name="connsiteY6" fmla="*/ 301934 h 3716456"/>
                  <a:gd name="connsiteX7" fmla="*/ 0 w 3562810"/>
                  <a:gd name="connsiteY7" fmla="*/ 3716456 h 3716456"/>
                  <a:gd name="connsiteX0" fmla="*/ 0 w 3371850"/>
                  <a:gd name="connsiteY0" fmla="*/ 3716456 h 3716456"/>
                  <a:gd name="connsiteX1" fmla="*/ 609600 w 3371850"/>
                  <a:gd name="connsiteY1" fmla="*/ 2868731 h 3716456"/>
                  <a:gd name="connsiteX2" fmla="*/ 1628775 w 3371850"/>
                  <a:gd name="connsiteY2" fmla="*/ 2421056 h 3716456"/>
                  <a:gd name="connsiteX3" fmla="*/ 2667000 w 3371850"/>
                  <a:gd name="connsiteY3" fmla="*/ 2821106 h 3716456"/>
                  <a:gd name="connsiteX4" fmla="*/ 3371850 w 3371850"/>
                  <a:gd name="connsiteY4" fmla="*/ 3706931 h 3716456"/>
                  <a:gd name="connsiteX5" fmla="*/ 3340228 w 3371850"/>
                  <a:gd name="connsiteY5" fmla="*/ 347654 h 3716456"/>
                  <a:gd name="connsiteX6" fmla="*/ 11812 w 3371850"/>
                  <a:gd name="connsiteY6" fmla="*/ 301934 h 3716456"/>
                  <a:gd name="connsiteX7" fmla="*/ 0 w 3371850"/>
                  <a:gd name="connsiteY7" fmla="*/ 3716456 h 3716456"/>
                  <a:gd name="connsiteX0" fmla="*/ 0 w 3371850"/>
                  <a:gd name="connsiteY0" fmla="*/ 3414522 h 3414522"/>
                  <a:gd name="connsiteX1" fmla="*/ 609600 w 3371850"/>
                  <a:gd name="connsiteY1" fmla="*/ 2566797 h 3414522"/>
                  <a:gd name="connsiteX2" fmla="*/ 1628775 w 3371850"/>
                  <a:gd name="connsiteY2" fmla="*/ 2119122 h 3414522"/>
                  <a:gd name="connsiteX3" fmla="*/ 2667000 w 3371850"/>
                  <a:gd name="connsiteY3" fmla="*/ 2519172 h 3414522"/>
                  <a:gd name="connsiteX4" fmla="*/ 3371850 w 3371850"/>
                  <a:gd name="connsiteY4" fmla="*/ 3404997 h 3414522"/>
                  <a:gd name="connsiteX5" fmla="*/ 3340228 w 3371850"/>
                  <a:gd name="connsiteY5" fmla="*/ 45720 h 3414522"/>
                  <a:gd name="connsiteX6" fmla="*/ 11812 w 3371850"/>
                  <a:gd name="connsiteY6" fmla="*/ 0 h 3414522"/>
                  <a:gd name="connsiteX7" fmla="*/ 0 w 3371850"/>
                  <a:gd name="connsiteY7" fmla="*/ 3414522 h 3414522"/>
                  <a:gd name="connsiteX0" fmla="*/ 2667000 w 3371850"/>
                  <a:gd name="connsiteY0" fmla="*/ 2519172 h 3414522"/>
                  <a:gd name="connsiteX1" fmla="*/ 3371850 w 3371850"/>
                  <a:gd name="connsiteY1" fmla="*/ 3404997 h 3414522"/>
                  <a:gd name="connsiteX2" fmla="*/ 3340228 w 3371850"/>
                  <a:gd name="connsiteY2" fmla="*/ 45720 h 3414522"/>
                  <a:gd name="connsiteX3" fmla="*/ 11812 w 3371850"/>
                  <a:gd name="connsiteY3" fmla="*/ 0 h 3414522"/>
                  <a:gd name="connsiteX4" fmla="*/ 0 w 3371850"/>
                  <a:gd name="connsiteY4" fmla="*/ 3414522 h 3414522"/>
                  <a:gd name="connsiteX5" fmla="*/ 609600 w 3371850"/>
                  <a:gd name="connsiteY5" fmla="*/ 2566797 h 3414522"/>
                  <a:gd name="connsiteX6" fmla="*/ 1814098 w 3371850"/>
                  <a:gd name="connsiteY6" fmla="*/ 2210562 h 3414522"/>
                  <a:gd name="connsiteX0" fmla="*/ 2667000 w 3371850"/>
                  <a:gd name="connsiteY0" fmla="*/ 2519172 h 3478922"/>
                  <a:gd name="connsiteX1" fmla="*/ 3371850 w 3371850"/>
                  <a:gd name="connsiteY1" fmla="*/ 3404997 h 3478922"/>
                  <a:gd name="connsiteX2" fmla="*/ 3340228 w 3371850"/>
                  <a:gd name="connsiteY2" fmla="*/ 45720 h 3478922"/>
                  <a:gd name="connsiteX3" fmla="*/ 11812 w 3371850"/>
                  <a:gd name="connsiteY3" fmla="*/ 0 h 3478922"/>
                  <a:gd name="connsiteX4" fmla="*/ 0 w 3371850"/>
                  <a:gd name="connsiteY4" fmla="*/ 3414522 h 3478922"/>
                  <a:gd name="connsiteX5" fmla="*/ 1814098 w 3371850"/>
                  <a:gd name="connsiteY5" fmla="*/ 2210562 h 3478922"/>
                  <a:gd name="connsiteX0" fmla="*/ 2667000 w 3371850"/>
                  <a:gd name="connsiteY0" fmla="*/ 2519172 h 3414522"/>
                  <a:gd name="connsiteX1" fmla="*/ 3371850 w 3371850"/>
                  <a:gd name="connsiteY1" fmla="*/ 3404997 h 3414522"/>
                  <a:gd name="connsiteX2" fmla="*/ 3340228 w 3371850"/>
                  <a:gd name="connsiteY2" fmla="*/ 45720 h 3414522"/>
                  <a:gd name="connsiteX3" fmla="*/ 11812 w 3371850"/>
                  <a:gd name="connsiteY3" fmla="*/ 0 h 3414522"/>
                  <a:gd name="connsiteX4" fmla="*/ 0 w 3371850"/>
                  <a:gd name="connsiteY4" fmla="*/ 3414522 h 3414522"/>
                  <a:gd name="connsiteX0" fmla="*/ 3371850 w 3371850"/>
                  <a:gd name="connsiteY0" fmla="*/ 3404997 h 3414522"/>
                  <a:gd name="connsiteX1" fmla="*/ 3340228 w 3371850"/>
                  <a:gd name="connsiteY1" fmla="*/ 45720 h 3414522"/>
                  <a:gd name="connsiteX2" fmla="*/ 11812 w 3371850"/>
                  <a:gd name="connsiteY2" fmla="*/ 0 h 3414522"/>
                  <a:gd name="connsiteX3" fmla="*/ 0 w 3371850"/>
                  <a:gd name="connsiteY3" fmla="*/ 3414522 h 3414522"/>
                  <a:gd name="connsiteX0" fmla="*/ 3371850 w 3371850"/>
                  <a:gd name="connsiteY0" fmla="*/ 3414141 h 3423666"/>
                  <a:gd name="connsiteX1" fmla="*/ 3293561 w 3371850"/>
                  <a:gd name="connsiteY1" fmla="*/ 0 h 3423666"/>
                  <a:gd name="connsiteX2" fmla="*/ 11812 w 3371850"/>
                  <a:gd name="connsiteY2" fmla="*/ 9144 h 3423666"/>
                  <a:gd name="connsiteX3" fmla="*/ 0 w 3371850"/>
                  <a:gd name="connsiteY3" fmla="*/ 3423666 h 3423666"/>
                  <a:gd name="connsiteX0" fmla="*/ 3500123 w 3500123"/>
                  <a:gd name="connsiteY0" fmla="*/ 3414141 h 3423666"/>
                  <a:gd name="connsiteX1" fmla="*/ 3421834 w 3500123"/>
                  <a:gd name="connsiteY1" fmla="*/ 0 h 3423666"/>
                  <a:gd name="connsiteX2" fmla="*/ 82 w 3500123"/>
                  <a:gd name="connsiteY2" fmla="*/ 9144 h 3423666"/>
                  <a:gd name="connsiteX3" fmla="*/ 128273 w 3500123"/>
                  <a:gd name="connsiteY3" fmla="*/ 3423666 h 3423666"/>
                </a:gdLst>
                <a:ahLst/>
                <a:cxnLst>
                  <a:cxn ang="0">
                    <a:pos x="connsiteX0" y="connsiteY0"/>
                  </a:cxn>
                  <a:cxn ang="0">
                    <a:pos x="connsiteX1" y="connsiteY1"/>
                  </a:cxn>
                  <a:cxn ang="0">
                    <a:pos x="connsiteX2" y="connsiteY2"/>
                  </a:cxn>
                  <a:cxn ang="0">
                    <a:pos x="connsiteX3" y="connsiteY3"/>
                  </a:cxn>
                </a:cxnLst>
                <a:rect l="l" t="t" r="r" b="b"/>
                <a:pathLst>
                  <a:path w="3500123" h="3423666">
                    <a:moveTo>
                      <a:pt x="3500123" y="3414141"/>
                    </a:moveTo>
                    <a:lnTo>
                      <a:pt x="3421834" y="0"/>
                    </a:lnTo>
                    <a:lnTo>
                      <a:pt x="82" y="9144"/>
                    </a:lnTo>
                    <a:cubicBezTo>
                      <a:pt x="-3855" y="1147318"/>
                      <a:pt x="132210" y="2285492"/>
                      <a:pt x="128273" y="3423666"/>
                    </a:cubicBezTo>
                  </a:path>
                </a:pathLst>
              </a:custGeom>
              <a:noFill/>
              <a:ln w="19050">
                <a:solidFill>
                  <a:srgbClr val="FF0000"/>
                </a:solidFill>
                <a:prstDash val="dashDot"/>
              </a:ln>
              <a:effectLst>
                <a:glow rad="63500">
                  <a:schemeClr val="bg1">
                    <a:alpha val="7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组合 21"/>
            <p:cNvGrpSpPr>
              <a:grpSpLocks noChangeAspect="1"/>
            </p:cNvGrpSpPr>
            <p:nvPr/>
          </p:nvGrpSpPr>
          <p:grpSpPr>
            <a:xfrm>
              <a:off x="4082138" y="1360717"/>
              <a:ext cx="3243128" cy="1516379"/>
              <a:chOff x="0" y="1545772"/>
              <a:chExt cx="8858250" cy="4141824"/>
            </a:xfrm>
          </p:grpSpPr>
          <p:pic>
            <p:nvPicPr>
              <p:cNvPr id="23" name="Picture 3" descr="C:\Users\EMHD\Dropbox\3.9\3-D Blood flow(Fang)\C3\1_OP1.bmp"/>
              <p:cNvPicPr>
                <a:picLocks noChangeAspect="1" noChangeArrowheads="1"/>
              </p:cNvPicPr>
              <p:nvPr/>
            </p:nvPicPr>
            <p:blipFill>
              <a:blip r:embed="rId6" cstate="print"/>
              <a:srcRect l="33913" r="37257"/>
              <a:stretch>
                <a:fillRect/>
              </a:stretch>
            </p:blipFill>
            <p:spPr bwMode="auto">
              <a:xfrm>
                <a:off x="4124325" y="1547596"/>
                <a:ext cx="2366010" cy="4140000"/>
              </a:xfrm>
              <a:prstGeom prst="rect">
                <a:avLst/>
              </a:prstGeom>
              <a:noFill/>
            </p:spPr>
          </p:pic>
          <p:pic>
            <p:nvPicPr>
              <p:cNvPr id="24" name="Picture 2" descr="C:\Users\EMHD\Dropbox\3.9\3-D Blood flow(Fang)\C5\1.0_OP1.0.bmp"/>
              <p:cNvPicPr>
                <a:picLocks noChangeAspect="1" noChangeArrowheads="1"/>
              </p:cNvPicPr>
              <p:nvPr/>
            </p:nvPicPr>
            <p:blipFill>
              <a:blip r:embed="rId7" cstate="print"/>
              <a:srcRect l="37852" r="45499"/>
              <a:stretch>
                <a:fillRect/>
              </a:stretch>
            </p:blipFill>
            <p:spPr bwMode="auto">
              <a:xfrm>
                <a:off x="6610350" y="1547596"/>
                <a:ext cx="1238250" cy="4140000"/>
              </a:xfrm>
              <a:prstGeom prst="rect">
                <a:avLst/>
              </a:prstGeom>
              <a:noFill/>
            </p:spPr>
          </p:pic>
          <p:pic>
            <p:nvPicPr>
              <p:cNvPr id="25" name="Picture 3" descr="C:\Users\EMHD\Dropbox\3.9\3-D Blood flow(Fang)\C1\1.0_OP1.0.bmp"/>
              <p:cNvPicPr>
                <a:picLocks noChangeAspect="1" noChangeArrowheads="1"/>
              </p:cNvPicPr>
              <p:nvPr/>
            </p:nvPicPr>
            <p:blipFill>
              <a:blip r:embed="rId8" cstate="print"/>
              <a:srcRect l="27699" r="32752"/>
              <a:stretch>
                <a:fillRect/>
              </a:stretch>
            </p:blipFill>
            <p:spPr bwMode="auto">
              <a:xfrm>
                <a:off x="0" y="1547596"/>
                <a:ext cx="4019550" cy="4140000"/>
              </a:xfrm>
              <a:prstGeom prst="rect">
                <a:avLst/>
              </a:prstGeom>
              <a:noFill/>
            </p:spPr>
          </p:pic>
          <p:pic>
            <p:nvPicPr>
              <p:cNvPr id="26" name="Picture 4" descr="C:\Users\EMHD\Dropbox\3.9\3-D Blood flow(Fang)\C5\1.0_OP1.0.bmp"/>
              <p:cNvPicPr>
                <a:picLocks noChangeAspect="1" noChangeArrowheads="1"/>
              </p:cNvPicPr>
              <p:nvPr/>
            </p:nvPicPr>
            <p:blipFill>
              <a:blip r:embed="rId7" cstate="print"/>
              <a:srcRect l="83995" t="24525" r="5952"/>
              <a:stretch>
                <a:fillRect/>
              </a:stretch>
            </p:blipFill>
            <p:spPr bwMode="auto">
              <a:xfrm>
                <a:off x="7953375" y="1545772"/>
                <a:ext cx="904875" cy="3781425"/>
              </a:xfrm>
              <a:prstGeom prst="rect">
                <a:avLst/>
              </a:prstGeom>
              <a:noFill/>
            </p:spPr>
          </p:pic>
        </p:grpSp>
      </p:grpSp>
      <p:grpSp>
        <p:nvGrpSpPr>
          <p:cNvPr id="8" name="Group 7"/>
          <p:cNvGrpSpPr/>
          <p:nvPr/>
        </p:nvGrpSpPr>
        <p:grpSpPr>
          <a:xfrm>
            <a:off x="1451937" y="3999988"/>
            <a:ext cx="6148889" cy="1602721"/>
            <a:chOff x="838306" y="3635390"/>
            <a:chExt cx="6148889" cy="1602721"/>
          </a:xfrm>
        </p:grpSpPr>
        <p:grpSp>
          <p:nvGrpSpPr>
            <p:cNvPr id="27" name="组合 26"/>
            <p:cNvGrpSpPr>
              <a:grpSpLocks noChangeAspect="1"/>
            </p:cNvGrpSpPr>
            <p:nvPr/>
          </p:nvGrpSpPr>
          <p:grpSpPr>
            <a:xfrm>
              <a:off x="838306" y="3635390"/>
              <a:ext cx="2562279" cy="1602721"/>
              <a:chOff x="1140178" y="982133"/>
              <a:chExt cx="6793730" cy="4572000"/>
            </a:xfrm>
          </p:grpSpPr>
          <p:pic>
            <p:nvPicPr>
              <p:cNvPr id="28"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35351" r="31711"/>
              <a:stretch/>
            </p:blipFill>
            <p:spPr>
              <a:xfrm flipV="1">
                <a:off x="3589867" y="982133"/>
                <a:ext cx="1992489" cy="4572000"/>
              </a:xfrm>
              <a:prstGeom prst="rect">
                <a:avLst/>
              </a:prstGeom>
            </p:spPr>
          </p:pic>
          <p:pic>
            <p:nvPicPr>
              <p:cNvPr id="29"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35257" r="31431"/>
              <a:stretch/>
            </p:blipFill>
            <p:spPr>
              <a:xfrm flipV="1">
                <a:off x="1140178" y="982133"/>
                <a:ext cx="2015067" cy="4572000"/>
              </a:xfrm>
              <a:prstGeom prst="rect">
                <a:avLst/>
              </a:prstGeom>
            </p:spPr>
          </p:pic>
          <p:pic>
            <p:nvPicPr>
              <p:cNvPr id="30"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35351" r="31431"/>
              <a:stretch/>
            </p:blipFill>
            <p:spPr>
              <a:xfrm flipV="1">
                <a:off x="5924485" y="982133"/>
                <a:ext cx="2009423" cy="4572000"/>
              </a:xfrm>
              <a:prstGeom prst="rect">
                <a:avLst/>
              </a:prstGeom>
            </p:spPr>
          </p:pic>
          <p:cxnSp>
            <p:nvCxnSpPr>
              <p:cNvPr id="31" name="Straight Connector 2"/>
              <p:cNvCxnSpPr/>
              <p:nvPr/>
            </p:nvCxnSpPr>
            <p:spPr>
              <a:xfrm>
                <a:off x="1303867" y="5149993"/>
                <a:ext cx="32918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88291" y="4754904"/>
                <a:ext cx="1666955" cy="790181"/>
              </a:xfrm>
              <a:prstGeom prst="rect">
                <a:avLst/>
              </a:prstGeom>
              <a:noFill/>
              <a:ln>
                <a:noFill/>
              </a:ln>
            </p:spPr>
            <p:txBody>
              <a:bodyPr wrap="none" rtlCol="0">
                <a:spAutoFit/>
              </a:bodyPr>
              <a:lstStyle/>
              <a:p>
                <a:r>
                  <a:rPr lang="en-US" sz="1200" b="1" dirty="0" smtClean="0">
                    <a:solidFill>
                      <a:schemeClr val="bg1"/>
                    </a:solidFill>
                    <a:effectLst>
                      <a:glow rad="101600">
                        <a:schemeClr val="tx1">
                          <a:alpha val="60000"/>
                        </a:schemeClr>
                      </a:glow>
                    </a:effectLst>
                    <a:latin typeface="Arial" panose="020B0604020202020204" pitchFamily="34" charset="0"/>
                    <a:cs typeface="Arial" panose="020B0604020202020204" pitchFamily="34" charset="0"/>
                  </a:rPr>
                  <a:t>50 </a:t>
                </a:r>
                <a:r>
                  <a:rPr lang="el-GR" sz="1200" b="1" dirty="0" smtClean="0">
                    <a:solidFill>
                      <a:schemeClr val="bg1"/>
                    </a:solidFill>
                    <a:effectLst>
                      <a:glow rad="101600">
                        <a:schemeClr val="tx1">
                          <a:alpha val="60000"/>
                        </a:schemeClr>
                      </a:glow>
                    </a:effectLst>
                    <a:latin typeface="Arial" panose="020B0604020202020204" pitchFamily="34" charset="0"/>
                    <a:cs typeface="Arial" panose="020B0604020202020204" pitchFamily="34" charset="0"/>
                  </a:rPr>
                  <a:t>μ</a:t>
                </a:r>
                <a:r>
                  <a:rPr lang="en-US" sz="1200" b="1" dirty="0" smtClean="0">
                    <a:solidFill>
                      <a:schemeClr val="bg1"/>
                    </a:solidFill>
                    <a:effectLst>
                      <a:glow rad="101600">
                        <a:schemeClr val="tx1">
                          <a:alpha val="60000"/>
                        </a:schemeClr>
                      </a:glow>
                    </a:effectLst>
                    <a:latin typeface="Arial" panose="020B0604020202020204" pitchFamily="34" charset="0"/>
                    <a:cs typeface="Arial" panose="020B0604020202020204" pitchFamily="34" charset="0"/>
                  </a:rPr>
                  <a:t>m</a:t>
                </a:r>
                <a:endParaRPr lang="en-US" sz="1200" b="1" dirty="0">
                  <a:solidFill>
                    <a:schemeClr val="bg1"/>
                  </a:solidFill>
                  <a:effectLst>
                    <a:glow rad="101600">
                      <a:schemeClr val="tx1">
                        <a:alpha val="60000"/>
                      </a:schemeClr>
                    </a:glow>
                  </a:effectLst>
                  <a:latin typeface="Arial" panose="020B0604020202020204" pitchFamily="34" charset="0"/>
                  <a:cs typeface="Arial" panose="020B0604020202020204" pitchFamily="34" charset="0"/>
                </a:endParaRPr>
              </a:p>
            </p:txBody>
          </p:sp>
        </p:grpSp>
        <p:grpSp>
          <p:nvGrpSpPr>
            <p:cNvPr id="34" name="组合 33"/>
            <p:cNvGrpSpPr>
              <a:grpSpLocks noChangeAspect="1"/>
            </p:cNvGrpSpPr>
            <p:nvPr/>
          </p:nvGrpSpPr>
          <p:grpSpPr>
            <a:xfrm>
              <a:off x="3529620" y="3635390"/>
              <a:ext cx="3457575" cy="1517040"/>
              <a:chOff x="612321" y="1178379"/>
              <a:chExt cx="8324851" cy="4141824"/>
            </a:xfrm>
          </p:grpSpPr>
          <p:pic>
            <p:nvPicPr>
              <p:cNvPr id="35" name="Picture 2" descr="C:\Users\EMHD\Dropbox\3.9\3-D Blood flow(Fang)\C3\0.1_OP1.bmp"/>
              <p:cNvPicPr>
                <a:picLocks noChangeAspect="1" noChangeArrowheads="1"/>
              </p:cNvPicPr>
              <p:nvPr/>
            </p:nvPicPr>
            <p:blipFill>
              <a:blip r:embed="rId12" cstate="print"/>
              <a:srcRect l="33828" r="38228"/>
              <a:stretch>
                <a:fillRect/>
              </a:stretch>
            </p:blipFill>
            <p:spPr bwMode="auto">
              <a:xfrm>
                <a:off x="612321" y="1180203"/>
                <a:ext cx="2289334" cy="4140000"/>
              </a:xfrm>
              <a:prstGeom prst="rect">
                <a:avLst/>
              </a:prstGeom>
              <a:noFill/>
            </p:spPr>
          </p:pic>
          <p:pic>
            <p:nvPicPr>
              <p:cNvPr id="36" name="Picture 3" descr="C:\Users\EMHD\Dropbox\3.9\3-D Blood flow(Fang)\C3\1_OP1.bmp"/>
              <p:cNvPicPr>
                <a:picLocks noChangeAspect="1" noChangeArrowheads="1"/>
              </p:cNvPicPr>
              <p:nvPr/>
            </p:nvPicPr>
            <p:blipFill>
              <a:blip r:embed="rId6" cstate="print"/>
              <a:srcRect l="33913" r="37257"/>
              <a:stretch>
                <a:fillRect/>
              </a:stretch>
            </p:blipFill>
            <p:spPr bwMode="auto">
              <a:xfrm>
                <a:off x="2964997" y="1180203"/>
                <a:ext cx="2366010" cy="4140000"/>
              </a:xfrm>
              <a:prstGeom prst="rect">
                <a:avLst/>
              </a:prstGeom>
              <a:noFill/>
            </p:spPr>
          </p:pic>
          <p:pic>
            <p:nvPicPr>
              <p:cNvPr id="37" name="Picture 4" descr="C:\Users\EMHD\Dropbox\3.9\3-D Blood flow(Fang)\C3\10_OP1.bmp"/>
              <p:cNvPicPr>
                <a:picLocks noChangeAspect="1" noChangeArrowheads="1"/>
              </p:cNvPicPr>
              <p:nvPr/>
            </p:nvPicPr>
            <p:blipFill>
              <a:blip r:embed="rId13" cstate="print"/>
              <a:srcRect l="32383" r="36958"/>
              <a:stretch>
                <a:fillRect/>
              </a:stretch>
            </p:blipFill>
            <p:spPr bwMode="auto">
              <a:xfrm>
                <a:off x="5393872" y="1180203"/>
                <a:ext cx="2563178" cy="4140000"/>
              </a:xfrm>
              <a:prstGeom prst="rect">
                <a:avLst/>
              </a:prstGeom>
              <a:noFill/>
            </p:spPr>
          </p:pic>
          <p:pic>
            <p:nvPicPr>
              <p:cNvPr id="38" name="Picture 4" descr="C:\Users\EMHD\Dropbox\3.9\3-D Blood flow(Fang)\C5\1.0_OP1.0.bmp"/>
              <p:cNvPicPr>
                <a:picLocks noChangeAspect="1" noChangeArrowheads="1"/>
              </p:cNvPicPr>
              <p:nvPr/>
            </p:nvPicPr>
            <p:blipFill>
              <a:blip r:embed="rId7" cstate="print"/>
              <a:srcRect l="83995" t="24525" r="5952"/>
              <a:stretch>
                <a:fillRect/>
              </a:stretch>
            </p:blipFill>
            <p:spPr bwMode="auto">
              <a:xfrm>
                <a:off x="8032297" y="1178379"/>
                <a:ext cx="904875" cy="3781425"/>
              </a:xfrm>
              <a:prstGeom prst="rect">
                <a:avLst/>
              </a:prstGeom>
              <a:noFill/>
            </p:spPr>
          </p:pic>
        </p:grpSp>
      </p:grpSp>
      <p:sp>
        <p:nvSpPr>
          <p:cNvPr id="39" name="TextBox 38"/>
          <p:cNvSpPr txBox="1"/>
          <p:nvPr/>
        </p:nvSpPr>
        <p:spPr>
          <a:xfrm>
            <a:off x="1324056" y="5669110"/>
            <a:ext cx="943504" cy="369332"/>
          </a:xfrm>
          <a:prstGeom prst="rect">
            <a:avLst/>
          </a:prstGeom>
          <a:noFill/>
        </p:spPr>
        <p:txBody>
          <a:bodyPr wrap="square" rtlCol="0">
            <a:spAutoFit/>
          </a:bodyPr>
          <a:lstStyle/>
          <a:p>
            <a:r>
              <a:rPr lang="en-US" altLang="zh-CN" dirty="0" smtClean="0"/>
              <a:t>Re=0.02</a:t>
            </a:r>
          </a:p>
        </p:txBody>
      </p:sp>
      <p:sp>
        <p:nvSpPr>
          <p:cNvPr id="40" name="TextBox 39"/>
          <p:cNvSpPr txBox="1"/>
          <p:nvPr/>
        </p:nvSpPr>
        <p:spPr>
          <a:xfrm>
            <a:off x="2233906" y="5669110"/>
            <a:ext cx="1002606" cy="369332"/>
          </a:xfrm>
          <a:prstGeom prst="rect">
            <a:avLst/>
          </a:prstGeom>
          <a:noFill/>
        </p:spPr>
        <p:txBody>
          <a:bodyPr wrap="square" rtlCol="0">
            <a:spAutoFit/>
          </a:bodyPr>
          <a:lstStyle/>
          <a:p>
            <a:r>
              <a:rPr lang="en-US" altLang="zh-CN" dirty="0" smtClean="0"/>
              <a:t>Re=0.2</a:t>
            </a:r>
          </a:p>
        </p:txBody>
      </p:sp>
      <p:sp>
        <p:nvSpPr>
          <p:cNvPr id="41" name="TextBox 40"/>
          <p:cNvSpPr txBox="1"/>
          <p:nvPr/>
        </p:nvSpPr>
        <p:spPr>
          <a:xfrm>
            <a:off x="3236513" y="5669110"/>
            <a:ext cx="909850" cy="369332"/>
          </a:xfrm>
          <a:prstGeom prst="rect">
            <a:avLst/>
          </a:prstGeom>
          <a:noFill/>
        </p:spPr>
        <p:txBody>
          <a:bodyPr wrap="square" rtlCol="0">
            <a:spAutoFit/>
          </a:bodyPr>
          <a:lstStyle/>
          <a:p>
            <a:r>
              <a:rPr lang="en-US" altLang="zh-CN" dirty="0" smtClean="0"/>
              <a:t>Re=2.0</a:t>
            </a:r>
          </a:p>
        </p:txBody>
      </p:sp>
      <p:sp>
        <p:nvSpPr>
          <p:cNvPr id="42" name="Rectangle 41"/>
          <p:cNvSpPr/>
          <p:nvPr/>
        </p:nvSpPr>
        <p:spPr>
          <a:xfrm>
            <a:off x="194704" y="5979139"/>
            <a:ext cx="8520545" cy="461665"/>
          </a:xfrm>
          <a:prstGeom prst="rect">
            <a:avLst/>
          </a:prstGeom>
        </p:spPr>
        <p:txBody>
          <a:bodyPr wrap="square">
            <a:spAutoFit/>
          </a:bodyPr>
          <a:lstStyle/>
          <a:p>
            <a:r>
              <a:rPr lang="en-US" sz="1200" dirty="0">
                <a:solidFill>
                  <a:schemeClr val="tx2">
                    <a:lumMod val="75000"/>
                  </a:schemeClr>
                </a:solidFill>
              </a:rPr>
              <a:t>W. T. Wu, F. Yang, J. F. </a:t>
            </a:r>
            <a:r>
              <a:rPr lang="en-US" sz="1200" dirty="0" err="1">
                <a:solidFill>
                  <a:schemeClr val="tx2">
                    <a:lumMod val="75000"/>
                  </a:schemeClr>
                </a:solidFill>
              </a:rPr>
              <a:t>Antaki</a:t>
            </a:r>
            <a:r>
              <a:rPr lang="en-US" sz="1200" dirty="0">
                <a:solidFill>
                  <a:schemeClr val="tx2">
                    <a:lumMod val="75000"/>
                  </a:schemeClr>
                </a:solidFill>
              </a:rPr>
              <a:t>, N. </a:t>
            </a:r>
            <a:r>
              <a:rPr lang="en-US" sz="1200" dirty="0" err="1">
                <a:solidFill>
                  <a:schemeClr val="tx2">
                    <a:lumMod val="75000"/>
                  </a:schemeClr>
                </a:solidFill>
              </a:rPr>
              <a:t>Aubry</a:t>
            </a:r>
            <a:r>
              <a:rPr lang="en-US" sz="1200" dirty="0">
                <a:solidFill>
                  <a:schemeClr val="tx2">
                    <a:lumMod val="75000"/>
                  </a:schemeClr>
                </a:solidFill>
              </a:rPr>
              <a:t>, and M. Massoudi . "Study of blood flow in several benchmark micro-channels using a two-fluid approach,“ </a:t>
            </a:r>
            <a:r>
              <a:rPr lang="en-US" sz="1200" i="1" dirty="0" smtClean="0">
                <a:solidFill>
                  <a:schemeClr val="tx2">
                    <a:lumMod val="75000"/>
                  </a:schemeClr>
                </a:solidFill>
              </a:rPr>
              <a:t>International </a:t>
            </a:r>
            <a:r>
              <a:rPr lang="en-US" sz="1200" i="1" dirty="0">
                <a:solidFill>
                  <a:schemeClr val="tx2">
                    <a:lumMod val="75000"/>
                  </a:schemeClr>
                </a:solidFill>
              </a:rPr>
              <a:t>Journal of Engineering </a:t>
            </a:r>
            <a:r>
              <a:rPr lang="en-US" sz="1200" i="1" dirty="0" smtClean="0">
                <a:solidFill>
                  <a:schemeClr val="tx2">
                    <a:lumMod val="75000"/>
                  </a:schemeClr>
                </a:solidFill>
              </a:rPr>
              <a:t>Science</a:t>
            </a:r>
            <a:r>
              <a:rPr lang="en-US" sz="1200" dirty="0">
                <a:solidFill>
                  <a:schemeClr val="tx2">
                    <a:lumMod val="75000"/>
                  </a:schemeClr>
                </a:solidFill>
              </a:rPr>
              <a:t> </a:t>
            </a:r>
            <a:r>
              <a:rPr lang="en-US" sz="1200" dirty="0" smtClean="0">
                <a:solidFill>
                  <a:schemeClr val="tx2">
                    <a:lumMod val="75000"/>
                  </a:schemeClr>
                </a:solidFill>
              </a:rPr>
              <a:t>(2015). http</a:t>
            </a:r>
            <a:r>
              <a:rPr lang="en-US" sz="1200" dirty="0">
                <a:solidFill>
                  <a:schemeClr val="tx2">
                    <a:lumMod val="75000"/>
                  </a:schemeClr>
                </a:solidFill>
              </a:rPr>
              <a:t>://</a:t>
            </a:r>
            <a:r>
              <a:rPr lang="en-US" sz="1200" dirty="0" smtClean="0">
                <a:solidFill>
                  <a:schemeClr val="tx2">
                    <a:lumMod val="75000"/>
                  </a:schemeClr>
                </a:solidFill>
              </a:rPr>
              <a:t>dx.doi.org/10.1016/j.ijengsci.2015.06.004</a:t>
            </a:r>
            <a:endParaRPr lang="en-US" sz="1200" i="1" dirty="0" smtClean="0">
              <a:solidFill>
                <a:schemeClr val="tx2">
                  <a:lumMod val="75000"/>
                </a:schemeClr>
              </a:solidFill>
            </a:endParaRPr>
          </a:p>
        </p:txBody>
      </p:sp>
      <p:sp>
        <p:nvSpPr>
          <p:cNvPr id="43" name="Right Arrow 17"/>
          <p:cNvSpPr/>
          <p:nvPr/>
        </p:nvSpPr>
        <p:spPr>
          <a:xfrm>
            <a:off x="2060748" y="3511469"/>
            <a:ext cx="1522125" cy="351191"/>
          </a:xfrm>
          <a:prstGeom prst="rightArrow">
            <a:avLst>
              <a:gd name="adj1" fmla="val 50000"/>
              <a:gd name="adj2" fmla="val 18623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smtClean="0">
                <a:solidFill>
                  <a:schemeClr val="bg1"/>
                </a:solidFill>
              </a:rPr>
              <a:t>FLOW</a:t>
            </a:r>
            <a:endParaRPr lang="en-US" sz="1400" b="1" dirty="0">
              <a:solidFill>
                <a:schemeClr val="bg1"/>
              </a:solidFill>
            </a:endParaRPr>
          </a:p>
        </p:txBody>
      </p:sp>
      <p:sp>
        <p:nvSpPr>
          <p:cNvPr id="9" name="Rectangle 8"/>
          <p:cNvSpPr/>
          <p:nvPr/>
        </p:nvSpPr>
        <p:spPr>
          <a:xfrm>
            <a:off x="1460911" y="1319636"/>
            <a:ext cx="2740045" cy="338554"/>
          </a:xfrm>
          <a:prstGeom prst="rect">
            <a:avLst/>
          </a:prstGeom>
        </p:spPr>
        <p:txBody>
          <a:bodyPr wrap="none">
            <a:spAutoFit/>
          </a:bodyPr>
          <a:lstStyle/>
          <a:p>
            <a:r>
              <a:rPr lang="en-US" sz="1600" dirty="0"/>
              <a:t>Zhao </a:t>
            </a:r>
            <a:r>
              <a:rPr lang="en-US" sz="1600" dirty="0" smtClean="0"/>
              <a:t>et </a:t>
            </a:r>
            <a:r>
              <a:rPr lang="en-US" sz="1600" dirty="0"/>
              <a:t>al. (2008) </a:t>
            </a:r>
            <a:r>
              <a:rPr lang="en-US" sz="1600" dirty="0" smtClean="0"/>
              <a:t>Experiment</a:t>
            </a:r>
            <a:endParaRPr lang="en-US" sz="1600" dirty="0"/>
          </a:p>
        </p:txBody>
      </p:sp>
      <p:sp>
        <p:nvSpPr>
          <p:cNvPr id="44" name="Rectangle 43"/>
          <p:cNvSpPr/>
          <p:nvPr/>
        </p:nvSpPr>
        <p:spPr>
          <a:xfrm>
            <a:off x="4158315" y="1319636"/>
            <a:ext cx="3093732" cy="338554"/>
          </a:xfrm>
          <a:prstGeom prst="rect">
            <a:avLst/>
          </a:prstGeom>
        </p:spPr>
        <p:txBody>
          <a:bodyPr wrap="none">
            <a:spAutoFit/>
          </a:bodyPr>
          <a:lstStyle/>
          <a:p>
            <a:r>
              <a:rPr lang="en-US" sz="1600" dirty="0" smtClean="0"/>
              <a:t>RBC concentration and streamlines</a:t>
            </a:r>
            <a:endParaRPr lang="en-US" sz="1600" dirty="0"/>
          </a:p>
        </p:txBody>
      </p:sp>
      <p:cxnSp>
        <p:nvCxnSpPr>
          <p:cNvPr id="17" name="Straight Arrow Connector 16"/>
          <p:cNvCxnSpPr>
            <a:stCxn id="16" idx="3"/>
          </p:cNvCxnSpPr>
          <p:nvPr/>
        </p:nvCxnSpPr>
        <p:spPr>
          <a:xfrm flipV="1">
            <a:off x="1315555" y="1813172"/>
            <a:ext cx="223751" cy="23083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679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vert="horz" lIns="0" tIns="45720" rIns="0" bIns="45720" rtlCol="0" anchor="t" anchorCtr="0">
            <a:spAutoFit/>
          </a:bodyPr>
          <a:lstStyle/>
          <a:p>
            <a:r>
              <a:rPr lang="en-US" dirty="0" smtClean="0"/>
              <a:t>2.5D model for cylindrical </a:t>
            </a:r>
            <a:r>
              <a:rPr lang="en-US" dirty="0"/>
              <a:t>f</a:t>
            </a:r>
            <a:r>
              <a:rPr lang="en-US" dirty="0" smtClean="0"/>
              <a:t>luidized </a:t>
            </a:r>
            <a:r>
              <a:rPr lang="en-US" dirty="0"/>
              <a:t>b</a:t>
            </a:r>
            <a:r>
              <a:rPr lang="en-US" dirty="0" smtClean="0"/>
              <a:t>eds</a:t>
            </a:r>
            <a:endParaRPr lang="en-US" dirty="0"/>
          </a:p>
        </p:txBody>
      </p:sp>
      <p:sp>
        <p:nvSpPr>
          <p:cNvPr id="6" name="Text Placeholder 5"/>
          <p:cNvSpPr>
            <a:spLocks noGrp="1"/>
          </p:cNvSpPr>
          <p:nvPr>
            <p:ph type="body" sz="quarter" idx="11"/>
          </p:nvPr>
        </p:nvSpPr>
        <p:spPr/>
        <p:txBody>
          <a:bodyPr/>
          <a:lstStyle/>
          <a:p>
            <a:endParaRPr lang="en-US"/>
          </a:p>
        </p:txBody>
      </p:sp>
      <p:sp>
        <p:nvSpPr>
          <p:cNvPr id="18" name="Rectangle 17"/>
          <p:cNvSpPr/>
          <p:nvPr/>
        </p:nvSpPr>
        <p:spPr>
          <a:xfrm>
            <a:off x="178726" y="5797523"/>
            <a:ext cx="8520545" cy="646331"/>
          </a:xfrm>
          <a:prstGeom prst="rect">
            <a:avLst/>
          </a:prstGeom>
        </p:spPr>
        <p:txBody>
          <a:bodyPr wrap="square">
            <a:spAutoFit/>
          </a:bodyPr>
          <a:lstStyle/>
          <a:p>
            <a:pPr marL="228600" indent="-228600">
              <a:buAutoNum type="arabicParenBoth"/>
            </a:pPr>
            <a:r>
              <a:rPr lang="en-US" sz="1200" dirty="0" smtClean="0">
                <a:solidFill>
                  <a:schemeClr val="tx2">
                    <a:lumMod val="75000"/>
                  </a:schemeClr>
                </a:solidFill>
              </a:rPr>
              <a:t>T</a:t>
            </a:r>
            <a:r>
              <a:rPr lang="en-US" sz="1200" dirty="0">
                <a:solidFill>
                  <a:schemeClr val="tx2">
                    <a:lumMod val="75000"/>
                  </a:schemeClr>
                </a:solidFill>
              </a:rPr>
              <a:t>. Li, S. </a:t>
            </a:r>
            <a:r>
              <a:rPr lang="en-US" sz="1200" dirty="0" err="1">
                <a:solidFill>
                  <a:schemeClr val="tx2">
                    <a:lumMod val="75000"/>
                  </a:schemeClr>
                </a:solidFill>
              </a:rPr>
              <a:t>Benyahia</a:t>
            </a:r>
            <a:r>
              <a:rPr lang="en-US" sz="1200" dirty="0">
                <a:solidFill>
                  <a:schemeClr val="tx2">
                    <a:lumMod val="75000"/>
                  </a:schemeClr>
                </a:solidFill>
              </a:rPr>
              <a:t>, J. </a:t>
            </a:r>
            <a:r>
              <a:rPr lang="en-US" sz="1200" dirty="0" err="1">
                <a:solidFill>
                  <a:schemeClr val="tx2">
                    <a:lumMod val="75000"/>
                  </a:schemeClr>
                </a:solidFill>
              </a:rPr>
              <a:t>Dietiker</a:t>
            </a:r>
            <a:r>
              <a:rPr lang="en-US" sz="1200" dirty="0">
                <a:solidFill>
                  <a:schemeClr val="tx2">
                    <a:lumMod val="75000"/>
                  </a:schemeClr>
                </a:solidFill>
              </a:rPr>
              <a:t>, J. Musser, and X. Sun, A 2.5D computational method to simulate cylindrical fluidized beds</a:t>
            </a:r>
            <a:r>
              <a:rPr lang="en-US" sz="1200" dirty="0" smtClean="0">
                <a:solidFill>
                  <a:schemeClr val="tx2">
                    <a:lumMod val="75000"/>
                  </a:schemeClr>
                </a:solidFill>
              </a:rPr>
              <a:t>, </a:t>
            </a:r>
            <a:r>
              <a:rPr lang="en-US" sz="1200" i="1" dirty="0">
                <a:solidFill>
                  <a:schemeClr val="tx2">
                    <a:lumMod val="75000"/>
                  </a:schemeClr>
                </a:solidFill>
              </a:rPr>
              <a:t>Chemical Engineering Science</a:t>
            </a:r>
            <a:r>
              <a:rPr lang="en-US" sz="1200" dirty="0">
                <a:solidFill>
                  <a:schemeClr val="tx2">
                    <a:lumMod val="75000"/>
                  </a:schemeClr>
                </a:solidFill>
              </a:rPr>
              <a:t>, 2015, 123, </a:t>
            </a:r>
            <a:r>
              <a:rPr lang="en-US" sz="1200" dirty="0" smtClean="0">
                <a:solidFill>
                  <a:schemeClr val="tx2">
                    <a:lumMod val="75000"/>
                  </a:schemeClr>
                </a:solidFill>
              </a:rPr>
              <a:t>236-246.</a:t>
            </a:r>
          </a:p>
          <a:p>
            <a:pPr marL="228600" indent="-228600">
              <a:buAutoNum type="arabicParenBoth"/>
            </a:pPr>
            <a:r>
              <a:rPr lang="en-US" sz="1200" dirty="0" smtClean="0">
                <a:solidFill>
                  <a:schemeClr val="tx2">
                    <a:lumMod val="75000"/>
                  </a:schemeClr>
                </a:solidFill>
              </a:rPr>
              <a:t>T. Li, Validation of a 2.5D CFD model for cylindrical gas-solids fluidized beds, 2015, under preparation</a:t>
            </a:r>
            <a:endParaRPr lang="en-US" sz="1200" dirty="0">
              <a:solidFill>
                <a:schemeClr val="tx2">
                  <a:lumMod val="75000"/>
                </a:schemeClr>
              </a:solidFill>
            </a:endParaRPr>
          </a:p>
        </p:txBody>
      </p:sp>
      <p:pic>
        <p:nvPicPr>
          <p:cNvPr id="19" name="Picture 18"/>
          <p:cNvPicPr/>
          <p:nvPr/>
        </p:nvPicPr>
        <p:blipFill>
          <a:blip r:embed="rId3" cstate="print"/>
          <a:stretch>
            <a:fillRect/>
          </a:stretch>
        </p:blipFill>
        <p:spPr>
          <a:xfrm>
            <a:off x="299753" y="1682925"/>
            <a:ext cx="3192963" cy="909407"/>
          </a:xfrm>
          <a:prstGeom prst="rect">
            <a:avLst/>
          </a:prstGeom>
        </p:spPr>
      </p:pic>
      <p:sp>
        <p:nvSpPr>
          <p:cNvPr id="4" name="TextBox 3"/>
          <p:cNvSpPr txBox="1"/>
          <p:nvPr/>
        </p:nvSpPr>
        <p:spPr>
          <a:xfrm>
            <a:off x="516683" y="1147178"/>
            <a:ext cx="3050105" cy="369332"/>
          </a:xfrm>
          <a:prstGeom prst="rect">
            <a:avLst/>
          </a:prstGeom>
          <a:noFill/>
        </p:spPr>
        <p:txBody>
          <a:bodyPr wrap="square" rtlCol="0">
            <a:spAutoFit/>
          </a:bodyPr>
          <a:lstStyle/>
          <a:p>
            <a:r>
              <a:rPr lang="en-US" b="1" dirty="0" smtClean="0"/>
              <a:t>2.5 D computational domain</a:t>
            </a:r>
            <a:endParaRPr lang="en-US" b="1" dirty="0"/>
          </a:p>
        </p:txBody>
      </p:sp>
      <p:pic>
        <p:nvPicPr>
          <p:cNvPr id="28" name="Picture 27" descr="C:\Users\tli\Dropbox\tt\cylindrical\fu2d5_h3.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433" y="3250506"/>
            <a:ext cx="3088315" cy="2449543"/>
          </a:xfrm>
          <a:prstGeom prst="rect">
            <a:avLst/>
          </a:prstGeom>
          <a:noFill/>
          <a:ln>
            <a:noFill/>
          </a:ln>
        </p:spPr>
      </p:pic>
      <p:pic>
        <p:nvPicPr>
          <p:cNvPr id="30" name="Picture 2" descr="C:\Users\tli\Desktop\2.5D\CES\rr\domain.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65" t="-724" r="29966" b="724"/>
          <a:stretch/>
        </p:blipFill>
        <p:spPr bwMode="auto">
          <a:xfrm>
            <a:off x="287795" y="2657676"/>
            <a:ext cx="2148408" cy="309111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7104867" y="3783407"/>
            <a:ext cx="1304692" cy="6843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250066" y="1070262"/>
            <a:ext cx="2347692" cy="3287695"/>
            <a:chOff x="4248741" y="1297149"/>
            <a:chExt cx="2347692" cy="3287695"/>
          </a:xfrm>
        </p:grpSpPr>
        <p:sp>
          <p:nvSpPr>
            <p:cNvPr id="7" name="TextBox 6"/>
            <p:cNvSpPr txBox="1"/>
            <p:nvPr/>
          </p:nvSpPr>
          <p:spPr>
            <a:xfrm>
              <a:off x="4948897" y="1297149"/>
              <a:ext cx="953682" cy="369332"/>
            </a:xfrm>
            <a:prstGeom prst="rect">
              <a:avLst/>
            </a:prstGeom>
            <a:noFill/>
          </p:spPr>
          <p:txBody>
            <a:bodyPr wrap="square" rtlCol="0">
              <a:spAutoFit/>
            </a:bodyPr>
            <a:lstStyle/>
            <a:p>
              <a:r>
                <a:rPr lang="en-US" dirty="0" err="1" smtClean="0"/>
                <a:t>Voidage</a:t>
              </a:r>
              <a:endParaRPr lang="en-US" dirty="0"/>
            </a:p>
          </p:txBody>
        </p:sp>
        <p:pic>
          <p:nvPicPr>
            <p:cNvPr id="24" name="Picture 23" descr="C:\Documents and Settings\ltingwen\My Documents\Dropbox\tt\h_comp_epg.png"/>
            <p:cNvPicPr/>
            <p:nvPr/>
          </p:nvPicPr>
          <p:blipFill>
            <a:blip r:embed="rId6" cstate="print"/>
            <a:srcRect/>
            <a:stretch>
              <a:fillRect/>
            </a:stretch>
          </p:blipFill>
          <p:spPr bwMode="auto">
            <a:xfrm>
              <a:off x="4248741" y="1651236"/>
              <a:ext cx="2347692" cy="2661045"/>
            </a:xfrm>
            <a:prstGeom prst="rect">
              <a:avLst/>
            </a:prstGeom>
            <a:noFill/>
            <a:ln w="9525">
              <a:noFill/>
              <a:miter lim="800000"/>
              <a:headEnd/>
              <a:tailEnd/>
            </a:ln>
          </p:spPr>
        </p:pic>
        <p:grpSp>
          <p:nvGrpSpPr>
            <p:cNvPr id="16" name="Group 15"/>
            <p:cNvGrpSpPr/>
            <p:nvPr/>
          </p:nvGrpSpPr>
          <p:grpSpPr>
            <a:xfrm>
              <a:off x="4459147" y="4215512"/>
              <a:ext cx="2026929" cy="369332"/>
              <a:chOff x="4267129" y="4002513"/>
              <a:chExt cx="2026929" cy="369332"/>
            </a:xfrm>
          </p:grpSpPr>
          <p:sp>
            <p:nvSpPr>
              <p:cNvPr id="14" name="TextBox 13"/>
              <p:cNvSpPr txBox="1"/>
              <p:nvPr/>
            </p:nvSpPr>
            <p:spPr>
              <a:xfrm>
                <a:off x="4267129" y="4002513"/>
                <a:ext cx="494046" cy="369332"/>
              </a:xfrm>
              <a:prstGeom prst="rect">
                <a:avLst/>
              </a:prstGeom>
              <a:noFill/>
            </p:spPr>
            <p:txBody>
              <a:bodyPr wrap="square" rtlCol="0">
                <a:spAutoFit/>
              </a:bodyPr>
              <a:lstStyle/>
              <a:p>
                <a:r>
                  <a:rPr lang="en-US" dirty="0" smtClean="0"/>
                  <a:t>2D</a:t>
                </a:r>
                <a:endParaRPr lang="en-US" dirty="0"/>
              </a:p>
            </p:txBody>
          </p:sp>
          <p:sp>
            <p:nvSpPr>
              <p:cNvPr id="31" name="TextBox 30"/>
              <p:cNvSpPr txBox="1"/>
              <p:nvPr/>
            </p:nvSpPr>
            <p:spPr>
              <a:xfrm>
                <a:off x="4955949" y="4002513"/>
                <a:ext cx="755557" cy="369332"/>
              </a:xfrm>
              <a:prstGeom prst="rect">
                <a:avLst/>
              </a:prstGeom>
              <a:noFill/>
            </p:spPr>
            <p:txBody>
              <a:bodyPr wrap="square" rtlCol="0">
                <a:spAutoFit/>
              </a:bodyPr>
              <a:lstStyle/>
              <a:p>
                <a:r>
                  <a:rPr lang="en-US" dirty="0" smtClean="0"/>
                  <a:t>2.5D</a:t>
                </a:r>
                <a:endParaRPr lang="en-US" dirty="0"/>
              </a:p>
            </p:txBody>
          </p:sp>
          <p:sp>
            <p:nvSpPr>
              <p:cNvPr id="32" name="TextBox 31"/>
              <p:cNvSpPr txBox="1"/>
              <p:nvPr/>
            </p:nvSpPr>
            <p:spPr>
              <a:xfrm>
                <a:off x="5800012" y="4002513"/>
                <a:ext cx="494046" cy="369332"/>
              </a:xfrm>
              <a:prstGeom prst="rect">
                <a:avLst/>
              </a:prstGeom>
              <a:noFill/>
            </p:spPr>
            <p:txBody>
              <a:bodyPr wrap="square" rtlCol="0">
                <a:spAutoFit/>
              </a:bodyPr>
              <a:lstStyle/>
              <a:p>
                <a:r>
                  <a:rPr lang="en-US" dirty="0"/>
                  <a:t>3</a:t>
                </a:r>
                <a:r>
                  <a:rPr lang="en-US" dirty="0" smtClean="0"/>
                  <a:t>D</a:t>
                </a:r>
                <a:endParaRPr lang="en-US" dirty="0"/>
              </a:p>
            </p:txBody>
          </p:sp>
        </p:grpSp>
      </p:grpSp>
      <p:cxnSp>
        <p:nvCxnSpPr>
          <p:cNvPr id="12" name="Straight Connector 11"/>
          <p:cNvCxnSpPr/>
          <p:nvPr/>
        </p:nvCxnSpPr>
        <p:spPr>
          <a:xfrm>
            <a:off x="5893098" y="2431474"/>
            <a:ext cx="2474934" cy="270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686049" y="1982895"/>
            <a:ext cx="2216051" cy="923330"/>
          </a:xfrm>
          <a:prstGeom prst="rect">
            <a:avLst/>
          </a:prstGeom>
          <a:noFill/>
          <a:ln w="22225">
            <a:solidFill>
              <a:schemeClr val="tx1"/>
            </a:solidFill>
          </a:ln>
        </p:spPr>
        <p:txBody>
          <a:bodyPr wrap="square" rtlCol="0">
            <a:spAutoFit/>
          </a:bodyPr>
          <a:lstStyle/>
          <a:p>
            <a:r>
              <a:rPr lang="en-US" dirty="0" smtClean="0"/>
              <a:t>2.5D predicts bed height in better agreement with 3D</a:t>
            </a:r>
            <a:endParaRPr lang="en-US" dirty="0"/>
          </a:p>
        </p:txBody>
      </p:sp>
      <p:cxnSp>
        <p:nvCxnSpPr>
          <p:cNvPr id="27" name="Straight Connector 26"/>
          <p:cNvCxnSpPr/>
          <p:nvPr/>
        </p:nvCxnSpPr>
        <p:spPr>
          <a:xfrm>
            <a:off x="5616359" y="5113327"/>
            <a:ext cx="457200" cy="270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893098" y="4632935"/>
            <a:ext cx="2962589" cy="923330"/>
          </a:xfrm>
          <a:prstGeom prst="rect">
            <a:avLst/>
          </a:prstGeom>
          <a:solidFill>
            <a:schemeClr val="bg1"/>
          </a:solidFill>
          <a:ln w="22225">
            <a:solidFill>
              <a:schemeClr val="tx1"/>
            </a:solidFill>
          </a:ln>
        </p:spPr>
        <p:txBody>
          <a:bodyPr wrap="square" rtlCol="0">
            <a:spAutoFit/>
          </a:bodyPr>
          <a:lstStyle/>
          <a:p>
            <a:r>
              <a:rPr lang="en-US" dirty="0" smtClean="0"/>
              <a:t>2.5D predicts solids flow near the wall in better agreement with experimental data</a:t>
            </a:r>
            <a:endParaRPr lang="en-US" dirty="0"/>
          </a:p>
        </p:txBody>
      </p:sp>
    </p:spTree>
    <p:extLst>
      <p:ext uri="{BB962C8B-B14F-4D97-AF65-F5344CB8AC3E}">
        <p14:creationId xmlns:p14="http://schemas.microsoft.com/office/powerpoint/2010/main" val="313400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 descr="psdfnight full screen"/>
          <p:cNvPicPr>
            <a:picLocks noChangeAspect="1" noChangeArrowheads="1"/>
          </p:cNvPicPr>
          <p:nvPr/>
        </p:nvPicPr>
        <p:blipFill>
          <a:blip r:embed="rId5">
            <a:extLst>
              <a:ext uri="{28A0092B-C50C-407E-A947-70E740481C1C}">
                <a14:useLocalDpi xmlns:a14="http://schemas.microsoft.com/office/drawing/2010/main" val="0"/>
              </a:ext>
            </a:extLst>
          </a:blip>
          <a:srcRect l="19682" t="-1852" r="13545" b="12735"/>
          <a:stretch>
            <a:fillRect/>
          </a:stretch>
        </p:blipFill>
        <p:spPr bwMode="auto">
          <a:xfrm>
            <a:off x="71178" y="1084200"/>
            <a:ext cx="2175780" cy="462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vert="horz" lIns="0" tIns="45720" rIns="0" bIns="45720" rtlCol="0" anchor="t" anchorCtr="0">
            <a:spAutoFit/>
          </a:bodyPr>
          <a:lstStyle/>
          <a:p>
            <a:r>
              <a:rPr lang="en-US" dirty="0" smtClean="0"/>
              <a:t>TRIG ™ </a:t>
            </a:r>
            <a:r>
              <a:rPr lang="en-US" dirty="0" err="1" smtClean="0"/>
              <a:t>Gasifier</a:t>
            </a:r>
            <a:r>
              <a:rPr lang="en-US" dirty="0" smtClean="0"/>
              <a:t>, Wilsonville, Alabama</a:t>
            </a:r>
            <a:endParaRPr lang="en-US" dirty="0"/>
          </a:p>
        </p:txBody>
      </p:sp>
      <p:sp>
        <p:nvSpPr>
          <p:cNvPr id="4" name="Text Placeholder 3"/>
          <p:cNvSpPr>
            <a:spLocks noGrp="1"/>
          </p:cNvSpPr>
          <p:nvPr>
            <p:ph type="body" sz="quarter" idx="11"/>
          </p:nvPr>
        </p:nvSpPr>
        <p:spPr/>
        <p:txBody>
          <a:bodyPr/>
          <a:lstStyle/>
          <a:p>
            <a:endParaRPr lang="en-US"/>
          </a:p>
        </p:txBody>
      </p:sp>
      <p:sp>
        <p:nvSpPr>
          <p:cNvPr id="15" name="Oval 14"/>
          <p:cNvSpPr/>
          <p:nvPr/>
        </p:nvSpPr>
        <p:spPr>
          <a:xfrm>
            <a:off x="6526484" y="3632149"/>
            <a:ext cx="452655" cy="42672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7514493" y="5207735"/>
            <a:ext cx="797169" cy="758091"/>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 name="Straight Arrow Connector 2"/>
          <p:cNvCxnSpPr>
            <a:stCxn id="15" idx="5"/>
          </p:cNvCxnSpPr>
          <p:nvPr/>
        </p:nvCxnSpPr>
        <p:spPr>
          <a:xfrm flipV="1">
            <a:off x="6912849" y="3311994"/>
            <a:ext cx="1304692" cy="6843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5"/>
          </p:cNvCxnSpPr>
          <p:nvPr/>
        </p:nvCxnSpPr>
        <p:spPr>
          <a:xfrm>
            <a:off x="6912849" y="3996381"/>
            <a:ext cx="769674" cy="138954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7989" y="1186022"/>
            <a:ext cx="2298391" cy="16155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7988" y="4815936"/>
            <a:ext cx="2298391" cy="15478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7989" y="3036796"/>
            <a:ext cx="2321253" cy="15439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3924" y="1377982"/>
            <a:ext cx="2209800" cy="435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66255" y="5791820"/>
            <a:ext cx="6381733" cy="646331"/>
          </a:xfrm>
          <a:prstGeom prst="rect">
            <a:avLst/>
          </a:prstGeom>
        </p:spPr>
        <p:txBody>
          <a:bodyPr wrap="square">
            <a:spAutoFit/>
          </a:bodyPr>
          <a:lstStyle/>
          <a:p>
            <a:r>
              <a:rPr lang="en-US" sz="1200" dirty="0">
                <a:solidFill>
                  <a:schemeClr val="tx2">
                    <a:lumMod val="75000"/>
                  </a:schemeClr>
                </a:solidFill>
              </a:rPr>
              <a:t>T. Li, W. Rogers, D. McCarty, J. </a:t>
            </a:r>
            <a:r>
              <a:rPr lang="en-US" sz="1200" dirty="0" smtClean="0">
                <a:solidFill>
                  <a:schemeClr val="tx2">
                    <a:lumMod val="75000"/>
                  </a:schemeClr>
                </a:solidFill>
              </a:rPr>
              <a:t>Tennant. </a:t>
            </a:r>
            <a:r>
              <a:rPr lang="en-US" sz="1200" dirty="0">
                <a:solidFill>
                  <a:schemeClr val="tx2">
                    <a:lumMod val="75000"/>
                  </a:schemeClr>
                </a:solidFill>
              </a:rPr>
              <a:t>Computational Fluid Dynamic Simulations of a Pilot-Scale Transport </a:t>
            </a:r>
            <a:r>
              <a:rPr lang="en-US" sz="1200" dirty="0" err="1">
                <a:solidFill>
                  <a:schemeClr val="tx2">
                    <a:lumMod val="75000"/>
                  </a:schemeClr>
                </a:solidFill>
              </a:rPr>
              <a:t>Gasifier</a:t>
            </a:r>
            <a:r>
              <a:rPr lang="en-US" sz="1200" dirty="0">
                <a:solidFill>
                  <a:schemeClr val="tx2">
                    <a:lumMod val="75000"/>
                  </a:schemeClr>
                </a:solidFill>
              </a:rPr>
              <a:t> Using Mississippi Lignite </a:t>
            </a:r>
            <a:r>
              <a:rPr lang="en-US" sz="1200" dirty="0" smtClean="0">
                <a:solidFill>
                  <a:schemeClr val="tx2">
                    <a:lumMod val="75000"/>
                  </a:schemeClr>
                </a:solidFill>
              </a:rPr>
              <a:t>Feedstock. Presented at </a:t>
            </a:r>
            <a:r>
              <a:rPr lang="en-US" sz="1200" dirty="0">
                <a:solidFill>
                  <a:schemeClr val="tx2">
                    <a:lumMod val="75000"/>
                  </a:schemeClr>
                </a:solidFill>
              </a:rPr>
              <a:t>Gasification Technologies Conference, October 26-29, 2014 Washington, </a:t>
            </a:r>
            <a:r>
              <a:rPr lang="en-US" sz="1200" dirty="0" smtClean="0">
                <a:solidFill>
                  <a:schemeClr val="tx2">
                    <a:lumMod val="75000"/>
                  </a:schemeClr>
                </a:solidFill>
              </a:rPr>
              <a:t>DC.</a:t>
            </a:r>
            <a:endParaRPr lang="en-US" sz="1200" dirty="0">
              <a:solidFill>
                <a:schemeClr val="tx2">
                  <a:lumMod val="75000"/>
                </a:schemeClr>
              </a:solidFill>
            </a:endParaRPr>
          </a:p>
        </p:txBody>
      </p:sp>
      <p:pic>
        <p:nvPicPr>
          <p:cNvPr id="20" name="gas_tem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99835" y="1564383"/>
            <a:ext cx="1324922" cy="3909606"/>
          </a:xfrm>
          <a:prstGeom prst="rect">
            <a:avLst/>
          </a:prstGeom>
        </p:spPr>
      </p:pic>
      <p:sp>
        <p:nvSpPr>
          <p:cNvPr id="6" name="TextBox 5"/>
          <p:cNvSpPr txBox="1"/>
          <p:nvPr/>
        </p:nvSpPr>
        <p:spPr>
          <a:xfrm>
            <a:off x="4600124" y="5447272"/>
            <a:ext cx="2092960" cy="338554"/>
          </a:xfrm>
          <a:prstGeom prst="rect">
            <a:avLst/>
          </a:prstGeom>
          <a:noFill/>
        </p:spPr>
        <p:txBody>
          <a:bodyPr wrap="square" rtlCol="0">
            <a:spAutoFit/>
          </a:bodyPr>
          <a:lstStyle/>
          <a:p>
            <a:r>
              <a:rPr lang="en-US" sz="1600" dirty="0" smtClean="0"/>
              <a:t>Gas Temperature (K)</a:t>
            </a:r>
            <a:endParaRPr lang="en-US" sz="1600" dirty="0"/>
          </a:p>
        </p:txBody>
      </p:sp>
      <p:pic>
        <p:nvPicPr>
          <p:cNvPr id="1026" name="Picture 2" descr="Technology &amp; Consulting"/>
          <p:cNvPicPr>
            <a:picLocks noChangeAspect="1" noChangeArrowheads="1"/>
          </p:cNvPicPr>
          <p:nvPr/>
        </p:nvPicPr>
        <p:blipFill rotWithShape="1">
          <a:blip r:embed="rId11">
            <a:extLst>
              <a:ext uri="{28A0092B-C50C-407E-A947-70E740481C1C}">
                <a14:useLocalDpi xmlns:a14="http://schemas.microsoft.com/office/drawing/2010/main" val="0"/>
              </a:ext>
            </a:extLst>
          </a:blip>
          <a:srcRect l="22346" r="20686" b="50000"/>
          <a:stretch/>
        </p:blipFill>
        <p:spPr bwMode="auto">
          <a:xfrm>
            <a:off x="4747056" y="1156009"/>
            <a:ext cx="138911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thern Company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2523" y="1086781"/>
            <a:ext cx="1314450" cy="46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41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13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hold" display="0">
                  <p:stCondLst>
                    <p:cond delay="indefinite"/>
                  </p:stCondLst>
                </p:cTn>
                <p:tgtEl>
                  <p:spTgt spid="2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98"/>
            <a:ext cx="7223760" cy="1077218"/>
          </a:xfrm>
        </p:spPr>
        <p:txBody>
          <a:bodyPr/>
          <a:lstStyle/>
          <a:p>
            <a:r>
              <a:rPr lang="en-US" dirty="0"/>
              <a:t>Predicting </a:t>
            </a:r>
            <a:r>
              <a:rPr lang="en-US" dirty="0" smtClean="0"/>
              <a:t>the performance of scaled-up </a:t>
            </a:r>
            <a:r>
              <a:rPr lang="en-US" dirty="0"/>
              <a:t>CO</a:t>
            </a:r>
            <a:r>
              <a:rPr lang="en-US" baseline="-25000" dirty="0"/>
              <a:t>2</a:t>
            </a:r>
            <a:r>
              <a:rPr lang="en-US" dirty="0"/>
              <a:t> </a:t>
            </a:r>
            <a:r>
              <a:rPr lang="en-US" dirty="0" err="1" smtClean="0"/>
              <a:t>adsorber</a:t>
            </a:r>
            <a:r>
              <a:rPr lang="en-US" dirty="0" smtClean="0"/>
              <a:t> with quantified confidence</a:t>
            </a:r>
            <a:endParaRPr lang="en-US" dirty="0"/>
          </a:p>
        </p:txBody>
      </p:sp>
      <p:sp>
        <p:nvSpPr>
          <p:cNvPr id="3" name="Text Placeholder 2"/>
          <p:cNvSpPr>
            <a:spLocks noGrp="1"/>
          </p:cNvSpPr>
          <p:nvPr>
            <p:ph type="body" sz="quarter" idx="11"/>
          </p:nvPr>
        </p:nvSpPr>
        <p:spPr/>
        <p:txBody>
          <a:bodyPr/>
          <a:lstStyle/>
          <a:p>
            <a:endParaRPr lang="en-US"/>
          </a:p>
        </p:txBody>
      </p:sp>
      <p:pic>
        <p:nvPicPr>
          <p:cNvPr id="5" name="AP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84" y="1315016"/>
            <a:ext cx="3053524" cy="3397044"/>
          </a:xfrm>
          <a:prstGeom prst="rect">
            <a:avLst/>
          </a:prstGeom>
        </p:spPr>
      </p:pic>
      <p:pic>
        <p:nvPicPr>
          <p:cNvPr id="8" name="Picture 7"/>
          <p:cNvPicPr>
            <a:picLocks noChangeAspect="1"/>
          </p:cNvPicPr>
          <p:nvPr/>
        </p:nvPicPr>
        <p:blipFill rotWithShape="1">
          <a:blip r:embed="rId6"/>
          <a:srcRect r="34012"/>
          <a:stretch/>
        </p:blipFill>
        <p:spPr>
          <a:xfrm>
            <a:off x="22484" y="5136442"/>
            <a:ext cx="1922225" cy="827283"/>
          </a:xfrm>
          <a:prstGeom prst="rect">
            <a:avLst/>
          </a:prstGeom>
        </p:spPr>
      </p:pic>
      <p:sp>
        <p:nvSpPr>
          <p:cNvPr id="4" name="AutoShape 2" descr="cid:1922E099-184D-4F5B-A80F-214C39BCAFB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22485" y="5961032"/>
            <a:ext cx="9042002" cy="461665"/>
          </a:xfrm>
          <a:prstGeom prst="rect">
            <a:avLst/>
          </a:prstGeom>
        </p:spPr>
        <p:txBody>
          <a:bodyPr wrap="square">
            <a:spAutoFit/>
          </a:bodyPr>
          <a:lstStyle/>
          <a:p>
            <a:r>
              <a:rPr lang="en-US" sz="1200" dirty="0" smtClean="0">
                <a:solidFill>
                  <a:schemeClr val="tx2">
                    <a:lumMod val="75000"/>
                  </a:schemeClr>
                </a:solidFill>
              </a:rPr>
              <a:t>K. Lai, Z. Xu, W. Pan, J. Dietiker, T. Li, P. Marcy, C. </a:t>
            </a:r>
            <a:r>
              <a:rPr lang="en-US" sz="1200" dirty="0" err="1" smtClean="0">
                <a:solidFill>
                  <a:schemeClr val="tx2">
                    <a:lumMod val="75000"/>
                  </a:schemeClr>
                </a:solidFill>
              </a:rPr>
              <a:t>Storlie</a:t>
            </a:r>
            <a:r>
              <a:rPr lang="en-US" sz="1200" dirty="0" smtClean="0">
                <a:solidFill>
                  <a:schemeClr val="tx2">
                    <a:lumMod val="75000"/>
                  </a:schemeClr>
                </a:solidFill>
              </a:rPr>
              <a:t>, X. Sun, </a:t>
            </a:r>
            <a:r>
              <a:rPr lang="en-US" sz="1200" dirty="0">
                <a:solidFill>
                  <a:schemeClr val="tx2">
                    <a:lumMod val="75000"/>
                  </a:schemeClr>
                </a:solidFill>
              </a:rPr>
              <a:t>and </a:t>
            </a:r>
            <a:r>
              <a:rPr lang="en-US" sz="1200" dirty="0" smtClean="0">
                <a:solidFill>
                  <a:schemeClr val="tx2">
                    <a:lumMod val="75000"/>
                  </a:schemeClr>
                </a:solidFill>
              </a:rPr>
              <a:t>S. </a:t>
            </a:r>
            <a:r>
              <a:rPr lang="en-US" sz="1200" dirty="0" err="1" smtClean="0">
                <a:solidFill>
                  <a:schemeClr val="tx2">
                    <a:lumMod val="75000"/>
                  </a:schemeClr>
                </a:solidFill>
              </a:rPr>
              <a:t>Sundaresan</a:t>
            </a:r>
            <a:r>
              <a:rPr lang="en-US" sz="1200" dirty="0" smtClean="0">
                <a:solidFill>
                  <a:schemeClr val="tx2">
                    <a:lumMod val="75000"/>
                  </a:schemeClr>
                </a:solidFill>
              </a:rPr>
              <a:t> </a:t>
            </a:r>
            <a:r>
              <a:rPr lang="en-US" sz="1200" dirty="0">
                <a:solidFill>
                  <a:schemeClr val="tx2">
                    <a:lumMod val="75000"/>
                  </a:schemeClr>
                </a:solidFill>
              </a:rPr>
              <a:t>, “Quantifying CFD Predictive Confidence on CO2 Capture Efficiency of 1MW Pilot-scale Solid Sorbent </a:t>
            </a:r>
            <a:r>
              <a:rPr lang="en-US" sz="1200" dirty="0" err="1">
                <a:solidFill>
                  <a:schemeClr val="tx2">
                    <a:lumMod val="75000"/>
                  </a:schemeClr>
                </a:solidFill>
              </a:rPr>
              <a:t>Adsorber</a:t>
            </a:r>
            <a:r>
              <a:rPr lang="en-US" sz="1200" dirty="0">
                <a:solidFill>
                  <a:schemeClr val="tx2">
                    <a:lumMod val="75000"/>
                  </a:schemeClr>
                </a:solidFill>
              </a:rPr>
              <a:t> with a Hierarchical Calibration and Validation Approach, CCSI Milestone Report, </a:t>
            </a:r>
            <a:r>
              <a:rPr lang="en-US" sz="1200" dirty="0" smtClean="0">
                <a:solidFill>
                  <a:schemeClr val="tx2">
                    <a:lumMod val="75000"/>
                  </a:schemeClr>
                </a:solidFill>
              </a:rPr>
              <a:t>Oct 2014.</a:t>
            </a:r>
            <a:endParaRPr lang="en-US" sz="1200" dirty="0">
              <a:solidFill>
                <a:schemeClr val="tx2">
                  <a:lumMod val="75000"/>
                </a:schemeClr>
              </a:solidFill>
            </a:endParaRPr>
          </a:p>
        </p:txBody>
      </p:sp>
      <p:grpSp>
        <p:nvGrpSpPr>
          <p:cNvPr id="24" name="Group 23"/>
          <p:cNvGrpSpPr/>
          <p:nvPr/>
        </p:nvGrpSpPr>
        <p:grpSpPr>
          <a:xfrm>
            <a:off x="3168231" y="1251281"/>
            <a:ext cx="5494714" cy="4103689"/>
            <a:chOff x="2674924" y="1985223"/>
            <a:chExt cx="5494714" cy="4103689"/>
          </a:xfrm>
        </p:grpSpPr>
        <p:pic>
          <p:nvPicPr>
            <p:cNvPr id="12" name="Picture 11"/>
            <p:cNvPicPr>
              <a:picLocks noChangeAspect="1"/>
            </p:cNvPicPr>
            <p:nvPr/>
          </p:nvPicPr>
          <p:blipFill rotWithShape="1">
            <a:blip r:embed="rId7"/>
            <a:srcRect t="10222"/>
            <a:stretch/>
          </p:blipFill>
          <p:spPr>
            <a:xfrm>
              <a:off x="2823399" y="1985223"/>
              <a:ext cx="5346239" cy="4103689"/>
            </a:xfrm>
            <a:prstGeom prst="rect">
              <a:avLst/>
            </a:prstGeom>
          </p:spPr>
        </p:pic>
        <p:sp>
          <p:nvSpPr>
            <p:cNvPr id="17" name="TextBox 16"/>
            <p:cNvSpPr txBox="1"/>
            <p:nvPr/>
          </p:nvSpPr>
          <p:spPr>
            <a:xfrm>
              <a:off x="3794097" y="5652659"/>
              <a:ext cx="2113395" cy="369332"/>
            </a:xfrm>
            <a:prstGeom prst="rect">
              <a:avLst/>
            </a:prstGeom>
            <a:solidFill>
              <a:schemeClr val="bg1"/>
            </a:solidFill>
          </p:spPr>
          <p:txBody>
            <a:bodyPr wrap="square" rtlCol="0">
              <a:spAutoFit/>
            </a:bodyPr>
            <a:lstStyle/>
            <a:p>
              <a:r>
                <a:rPr lang="en-US" dirty="0" smtClean="0"/>
                <a:t>Gas Flow Rate</a:t>
              </a:r>
              <a:endParaRPr lang="en-US" dirty="0"/>
            </a:p>
          </p:txBody>
        </p:sp>
        <p:sp>
          <p:nvSpPr>
            <p:cNvPr id="18" name="TextBox 17"/>
            <p:cNvSpPr txBox="1"/>
            <p:nvPr/>
          </p:nvSpPr>
          <p:spPr>
            <a:xfrm rot="16200000">
              <a:off x="1729059" y="3610231"/>
              <a:ext cx="2261061" cy="369332"/>
            </a:xfrm>
            <a:prstGeom prst="rect">
              <a:avLst/>
            </a:prstGeom>
            <a:solidFill>
              <a:schemeClr val="bg1"/>
            </a:solidFill>
          </p:spPr>
          <p:txBody>
            <a:bodyPr wrap="square" rtlCol="0">
              <a:spAutoFit/>
            </a:bodyPr>
            <a:lstStyle/>
            <a:p>
              <a:r>
                <a:rPr lang="en-US" dirty="0" smtClean="0"/>
                <a:t>CO</a:t>
              </a:r>
              <a:r>
                <a:rPr lang="en-US" baseline="-25000" dirty="0" smtClean="0"/>
                <a:t>2</a:t>
              </a:r>
              <a:r>
                <a:rPr lang="en-US" dirty="0" smtClean="0"/>
                <a:t> Capture Efficiency</a:t>
              </a:r>
              <a:endParaRPr lang="en-US" baseline="-25000" dirty="0"/>
            </a:p>
          </p:txBody>
        </p:sp>
        <p:cxnSp>
          <p:nvCxnSpPr>
            <p:cNvPr id="20" name="Straight Connector 19"/>
            <p:cNvCxnSpPr/>
            <p:nvPr/>
          </p:nvCxnSpPr>
          <p:spPr>
            <a:xfrm>
              <a:off x="6536055" y="3171825"/>
              <a:ext cx="0" cy="2238567"/>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260579" y="5171267"/>
            <a:ext cx="5714998" cy="830997"/>
          </a:xfrm>
          <a:prstGeom prst="rect">
            <a:avLst/>
          </a:prstGeom>
        </p:spPr>
        <p:txBody>
          <a:bodyPr wrap="square">
            <a:spAutoFit/>
          </a:bodyPr>
          <a:lstStyle/>
          <a:p>
            <a:r>
              <a:rPr lang="en-US" sz="2400" dirty="0" smtClean="0"/>
              <a:t>At what condition can </a:t>
            </a:r>
            <a:r>
              <a:rPr lang="en-US" sz="2400" dirty="0"/>
              <a:t>we be </a:t>
            </a:r>
            <a:r>
              <a:rPr lang="en-US" sz="2400" dirty="0" smtClean="0">
                <a:solidFill>
                  <a:srgbClr val="C00000"/>
                </a:solidFill>
              </a:rPr>
              <a:t>95% certain</a:t>
            </a:r>
            <a:r>
              <a:rPr lang="en-US" sz="2400" dirty="0"/>
              <a:t> </a:t>
            </a:r>
            <a:r>
              <a:rPr lang="en-US" sz="2400" dirty="0" smtClean="0"/>
              <a:t>that the required capture will be achieved? </a:t>
            </a:r>
            <a:endParaRPr lang="en-US" sz="2400" dirty="0"/>
          </a:p>
        </p:txBody>
      </p:sp>
    </p:spTree>
    <p:extLst>
      <p:ext uri="{BB962C8B-B14F-4D97-AF65-F5344CB8AC3E}">
        <p14:creationId xmlns:p14="http://schemas.microsoft.com/office/powerpoint/2010/main" val="116854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2013-NETL-ppt-template">
  <a:themeElements>
    <a:clrScheme name="NETL 2015">
      <a:dk1>
        <a:sysClr val="windowText" lastClr="000000"/>
      </a:dk1>
      <a:lt1>
        <a:sysClr val="window" lastClr="FFFFFF"/>
      </a:lt1>
      <a:dk2>
        <a:srgbClr val="0038A9"/>
      </a:dk2>
      <a:lt2>
        <a:srgbClr val="90A6DD"/>
      </a:lt2>
      <a:accent1>
        <a:srgbClr val="37ABFF"/>
      </a:accent1>
      <a:accent2>
        <a:srgbClr val="007934"/>
      </a:accent2>
      <a:accent3>
        <a:srgbClr val="7AB800"/>
      </a:accent3>
      <a:accent4>
        <a:srgbClr val="FECB00"/>
      </a:accent4>
      <a:accent5>
        <a:srgbClr val="E37222"/>
      </a:accent5>
      <a:accent6>
        <a:srgbClr val="CA5042"/>
      </a:accent6>
      <a:hlink>
        <a:srgbClr val="A5A5A5"/>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5-NETL-ppt-template.potx" id="{D39584C6-84E6-47A8-AB4E-CEC60AC503E3}" vid="{C2C77256-FB7A-485D-A599-8DEC89E660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91807CD2B0254BB9E9799A126B65A9" ma:contentTypeVersion="0" ma:contentTypeDescription="Create a new document." ma:contentTypeScope="" ma:versionID="62a046f077a61f86d6adc86747ad8b6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2BE5445-92C8-45D9-A59E-BCCC2F92B55E}">
  <ds:schemaRefs>
    <ds:schemaRef ds:uri="http://schemas.microsoft.com/sharepoint/v3/contenttype/forms"/>
  </ds:schemaRefs>
</ds:datastoreItem>
</file>

<file path=customXml/itemProps2.xml><?xml version="1.0" encoding="utf-8"?>
<ds:datastoreItem xmlns:ds="http://schemas.openxmlformats.org/officeDocument/2006/customXml" ds:itemID="{0D377E98-360F-4BE3-A27C-1DEB06D9846E}">
  <ds:schemaRefs>
    <ds:schemaRef ds:uri="http://schemas.microsoft.com/office/2006/metadata/properties"/>
    <ds:schemaRef ds:uri="http://purl.org/dc/terms/"/>
    <ds:schemaRef ds:uri="http://purl.org/dc/dcmitype/"/>
    <ds:schemaRef ds:uri="http://schemas.microsoft.com/office/2006/documentManagement/types"/>
    <ds:schemaRef ds:uri="http://www.w3.org/XML/1998/namespac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0B08DBE8-09C6-45CD-B31D-43CCDFBB77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2015-NETL-ppt-template</Template>
  <TotalTime>1452</TotalTime>
  <Words>4017</Words>
  <Application>Microsoft Office PowerPoint</Application>
  <PresentationFormat>On-screen Show (4:3)</PresentationFormat>
  <Paragraphs>303</Paragraphs>
  <Slides>18</Slides>
  <Notes>17</Notes>
  <HiddenSlides>0</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7" baseType="lpstr">
      <vt:lpstr>宋体</vt:lpstr>
      <vt:lpstr>Arial</vt:lpstr>
      <vt:lpstr>Calibri</vt:lpstr>
      <vt:lpstr>Cambria Math</vt:lpstr>
      <vt:lpstr>Symbol</vt:lpstr>
      <vt:lpstr>Times New Roman</vt:lpstr>
      <vt:lpstr>2013-NETL-ppt-template</vt:lpstr>
      <vt:lpstr>Bitmap Image</vt:lpstr>
      <vt:lpstr>Equation</vt:lpstr>
      <vt:lpstr>PowerPoint Presentation</vt:lpstr>
      <vt:lpstr>Contributors</vt:lpstr>
      <vt:lpstr>Lab-scale experiments for validating CFD models of carbon capture reactors</vt:lpstr>
      <vt:lpstr>Micro-fluidized-bed experiments for validating MFIX-DEM</vt:lpstr>
      <vt:lpstr>New constitutive equation for heat transfer caused by mass transfer</vt:lpstr>
      <vt:lpstr>Blood flow in a channel with crevices</vt:lpstr>
      <vt:lpstr>2.5D model for cylindrical fluidized beds</vt:lpstr>
      <vt:lpstr>TRIG ™ Gasifier, Wilsonville, Alabama</vt:lpstr>
      <vt:lpstr>Predicting the performance of scaled-up CO2 adsorber with quantified confidence</vt:lpstr>
      <vt:lpstr>Integrated Waste Treatment Unit, Idaho</vt:lpstr>
      <vt:lpstr>Validating single liquid assumption in modeling Pulsed Jet Mixing (PJM) Vessels</vt:lpstr>
      <vt:lpstr>CFD modeling of single-phase PJM vessels at Hanford Waste Treatment Plant</vt:lpstr>
      <vt:lpstr>MFIX-GUI, first release in June 2015</vt:lpstr>
      <vt:lpstr>Verification and validation tests in MFIX documented</vt:lpstr>
      <vt:lpstr>Open source multiphase flow modeling for real-world applications</vt:lpstr>
      <vt:lpstr>Other NETL talks at this conference</vt:lpstr>
      <vt:lpstr>Thank you</vt:lpstr>
      <vt:lpstr>It’s All About a Clean, Affordable Energy Future</vt:lpstr>
    </vt:vector>
  </TitlesOfParts>
  <Company>NETL DoE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Palette</dc:title>
  <dc:creator>Jamison, Stacy B.</dc:creator>
  <cp:lastModifiedBy>Rogers, William A. </cp:lastModifiedBy>
  <cp:revision>194</cp:revision>
  <cp:lastPrinted>2015-08-07T15:30:51Z</cp:lastPrinted>
  <dcterms:created xsi:type="dcterms:W3CDTF">2015-07-06T11:57:55Z</dcterms:created>
  <dcterms:modified xsi:type="dcterms:W3CDTF">2015-08-17T15:57:39Z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0x0101000091807CD2B0254BB9E9799A126B65A9</vt:lpwstr>
  </property>
</Properties>
</file>